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9" r:id="rId3"/>
    <p:sldId id="278" r:id="rId4"/>
    <p:sldId id="257" r:id="rId5"/>
    <p:sldId id="277" r:id="rId6"/>
    <p:sldId id="262" r:id="rId7"/>
    <p:sldId id="275" r:id="rId8"/>
    <p:sldId id="265" r:id="rId9"/>
    <p:sldId id="261" r:id="rId10"/>
    <p:sldId id="276" r:id="rId11"/>
    <p:sldId id="272" r:id="rId12"/>
    <p:sldId id="323" r:id="rId13"/>
    <p:sldId id="326" r:id="rId14"/>
    <p:sldId id="304" r:id="rId15"/>
    <p:sldId id="281" r:id="rId16"/>
    <p:sldId id="282" r:id="rId17"/>
    <p:sldId id="350" r:id="rId18"/>
    <p:sldId id="345" r:id="rId19"/>
    <p:sldId id="308" r:id="rId20"/>
    <p:sldId id="348" r:id="rId21"/>
    <p:sldId id="361" r:id="rId22"/>
    <p:sldId id="362" r:id="rId23"/>
    <p:sldId id="346" r:id="rId24"/>
    <p:sldId id="363" r:id="rId25"/>
    <p:sldId id="316" r:id="rId26"/>
    <p:sldId id="324" r:id="rId27"/>
    <p:sldId id="311" r:id="rId28"/>
    <p:sldId id="309" r:id="rId29"/>
    <p:sldId id="319"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73B149"/>
    <a:srgbClr val="1C6782"/>
    <a:srgbClr val="4F7B8D"/>
    <a:srgbClr val="044A5A"/>
    <a:srgbClr val="000000"/>
    <a:srgbClr val="172C51"/>
    <a:srgbClr val="084E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4" autoAdjust="0"/>
    <p:restoredTop sz="94660"/>
  </p:normalViewPr>
  <p:slideViewPr>
    <p:cSldViewPr snapToGrid="0">
      <p:cViewPr varScale="1">
        <p:scale>
          <a:sx n="82" d="100"/>
          <a:sy n="82" d="100"/>
        </p:scale>
        <p:origin x="466" y="62"/>
      </p:cViewPr>
      <p:guideLst/>
    </p:cSldViewPr>
  </p:slideViewPr>
  <p:notesTextViewPr>
    <p:cViewPr>
      <p:scale>
        <a:sx n="1" d="1"/>
        <a:sy n="1" d="1"/>
      </p:scale>
      <p:origin x="0" y="0"/>
    </p:cViewPr>
  </p:notesTextViewPr>
  <p:sorterViewPr>
    <p:cViewPr>
      <p:scale>
        <a:sx n="100" d="100"/>
        <a:sy n="100" d="100"/>
      </p:scale>
      <p:origin x="0" y="-469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4280B-64EC-41E0-9E0C-4679DF5BAC6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0AF4067C-0BA9-4BAF-9B1B-B321613EBEC9}">
      <dgm:prSet phldrT="[Text]" custT="1"/>
      <dgm:spPr/>
      <dgm:t>
        <a:bodyPr/>
        <a:lstStyle/>
        <a:p>
          <a:r>
            <a:rPr lang="en-IN" sz="2000" dirty="0"/>
            <a:t>Demand Supply Balancing</a:t>
          </a:r>
        </a:p>
      </dgm:t>
    </dgm:pt>
    <dgm:pt modelId="{B963D207-2905-4E4F-BC8D-9FA9FE5F0A93}" type="parTrans" cxnId="{33777C31-4AFE-4BC4-B985-9C4448D8F699}">
      <dgm:prSet/>
      <dgm:spPr/>
      <dgm:t>
        <a:bodyPr/>
        <a:lstStyle/>
        <a:p>
          <a:endParaRPr lang="en-IN"/>
        </a:p>
      </dgm:t>
    </dgm:pt>
    <dgm:pt modelId="{8AFE1DD2-8F04-436B-B0E7-C9842B844758}" type="sibTrans" cxnId="{33777C31-4AFE-4BC4-B985-9C4448D8F699}">
      <dgm:prSet/>
      <dgm:spPr/>
      <dgm:t>
        <a:bodyPr/>
        <a:lstStyle/>
        <a:p>
          <a:endParaRPr lang="en-IN"/>
        </a:p>
      </dgm:t>
    </dgm:pt>
    <dgm:pt modelId="{527C3143-EFBF-4184-816B-ADE658DA3151}">
      <dgm:prSet phldrT="[Text]"/>
      <dgm:spPr/>
      <dgm:t>
        <a:bodyPr/>
        <a:lstStyle/>
        <a:p>
          <a:r>
            <a:rPr lang="en-IN" dirty="0"/>
            <a:t>Match Demand with Production, Procurement and Logistics</a:t>
          </a:r>
        </a:p>
      </dgm:t>
    </dgm:pt>
    <dgm:pt modelId="{003DB5D3-AF3A-4E0F-854E-3D98D4C678A6}" type="parTrans" cxnId="{108289B2-4D5F-4F50-8BEC-A063C18FEE1A}">
      <dgm:prSet/>
      <dgm:spPr/>
      <dgm:t>
        <a:bodyPr/>
        <a:lstStyle/>
        <a:p>
          <a:endParaRPr lang="en-IN"/>
        </a:p>
      </dgm:t>
    </dgm:pt>
    <dgm:pt modelId="{8944858D-9323-49AE-B307-22451026A7FB}" type="sibTrans" cxnId="{108289B2-4D5F-4F50-8BEC-A063C18FEE1A}">
      <dgm:prSet/>
      <dgm:spPr/>
      <dgm:t>
        <a:bodyPr/>
        <a:lstStyle/>
        <a:p>
          <a:endParaRPr lang="en-IN"/>
        </a:p>
      </dgm:t>
    </dgm:pt>
    <dgm:pt modelId="{408666DA-0D6F-46B9-B494-41C0F28E27FD}">
      <dgm:prSet phldrT="[Text]" custT="1"/>
      <dgm:spPr/>
      <dgm:t>
        <a:bodyPr/>
        <a:lstStyle/>
        <a:p>
          <a:r>
            <a:rPr lang="en-IN" sz="2000" dirty="0"/>
            <a:t>Managing Demand</a:t>
          </a:r>
        </a:p>
      </dgm:t>
    </dgm:pt>
    <dgm:pt modelId="{A749C334-EB35-4988-81D8-62991B3C71B6}" type="parTrans" cxnId="{48025C5A-5419-49AB-B50A-FE9E61DA9865}">
      <dgm:prSet/>
      <dgm:spPr/>
      <dgm:t>
        <a:bodyPr/>
        <a:lstStyle/>
        <a:p>
          <a:endParaRPr lang="en-IN"/>
        </a:p>
      </dgm:t>
    </dgm:pt>
    <dgm:pt modelId="{6B25DCE6-99EE-4852-A317-AD86BDECED3F}" type="sibTrans" cxnId="{48025C5A-5419-49AB-B50A-FE9E61DA9865}">
      <dgm:prSet/>
      <dgm:spPr/>
      <dgm:t>
        <a:bodyPr/>
        <a:lstStyle/>
        <a:p>
          <a:endParaRPr lang="en-IN"/>
        </a:p>
      </dgm:t>
    </dgm:pt>
    <dgm:pt modelId="{5CB9D1C9-2A76-4D8E-973C-3886437C007C}">
      <dgm:prSet phldrT="[Text]"/>
      <dgm:spPr/>
      <dgm:t>
        <a:bodyPr/>
        <a:lstStyle/>
        <a:p>
          <a:r>
            <a:rPr lang="en-IN" dirty="0"/>
            <a:t>Demand Volatility during seasons / Promotions</a:t>
          </a:r>
        </a:p>
      </dgm:t>
    </dgm:pt>
    <dgm:pt modelId="{3CC70179-F65D-4E1D-97CD-9F659A6E2B1A}" type="parTrans" cxnId="{4AEEF9C0-1AA2-4F41-B73D-52E0C70BC94B}">
      <dgm:prSet/>
      <dgm:spPr/>
      <dgm:t>
        <a:bodyPr/>
        <a:lstStyle/>
        <a:p>
          <a:endParaRPr lang="en-IN"/>
        </a:p>
      </dgm:t>
    </dgm:pt>
    <dgm:pt modelId="{8E105D47-F367-4D3B-9928-3FDDF18279FD}" type="sibTrans" cxnId="{4AEEF9C0-1AA2-4F41-B73D-52E0C70BC94B}">
      <dgm:prSet/>
      <dgm:spPr/>
      <dgm:t>
        <a:bodyPr/>
        <a:lstStyle/>
        <a:p>
          <a:endParaRPr lang="en-IN"/>
        </a:p>
      </dgm:t>
    </dgm:pt>
    <dgm:pt modelId="{91FF0C70-601A-455B-A067-9B8B7CB86F2B}">
      <dgm:prSet phldrT="[Text]" custT="1"/>
      <dgm:spPr/>
      <dgm:t>
        <a:bodyPr/>
        <a:lstStyle/>
        <a:p>
          <a:r>
            <a:rPr lang="en-IN" sz="1800" dirty="0"/>
            <a:t>New Product Launch</a:t>
          </a:r>
        </a:p>
      </dgm:t>
    </dgm:pt>
    <dgm:pt modelId="{A55393D6-569D-42AA-8AFB-0DA7D98739AC}" type="parTrans" cxnId="{6863717F-1786-48B0-9EA6-16B218E9ABEA}">
      <dgm:prSet/>
      <dgm:spPr/>
      <dgm:t>
        <a:bodyPr/>
        <a:lstStyle/>
        <a:p>
          <a:endParaRPr lang="en-IN"/>
        </a:p>
      </dgm:t>
    </dgm:pt>
    <dgm:pt modelId="{1E405127-3BC8-471C-A505-5C74DAF365DB}" type="sibTrans" cxnId="{6863717F-1786-48B0-9EA6-16B218E9ABEA}">
      <dgm:prSet/>
      <dgm:spPr/>
      <dgm:t>
        <a:bodyPr/>
        <a:lstStyle/>
        <a:p>
          <a:endParaRPr lang="en-IN"/>
        </a:p>
      </dgm:t>
    </dgm:pt>
    <dgm:pt modelId="{BC37E374-0AFB-4D43-BCA8-3B56BAEECED1}">
      <dgm:prSet phldrT="[Text]"/>
      <dgm:spPr/>
      <dgm:t>
        <a:bodyPr/>
        <a:lstStyle/>
        <a:p>
          <a:r>
            <a:rPr lang="en-IN" dirty="0"/>
            <a:t>Align Marketing plans with Supply readiness</a:t>
          </a:r>
        </a:p>
      </dgm:t>
    </dgm:pt>
    <dgm:pt modelId="{D5025DE2-B980-4DE7-B3EB-8D9A5FCDC9EF}" type="parTrans" cxnId="{41A4D674-E2B3-409F-83F3-76C105EA9350}">
      <dgm:prSet/>
      <dgm:spPr/>
      <dgm:t>
        <a:bodyPr/>
        <a:lstStyle/>
        <a:p>
          <a:endParaRPr lang="en-IN"/>
        </a:p>
      </dgm:t>
    </dgm:pt>
    <dgm:pt modelId="{86BB71C7-0FC2-41CD-947C-F6A47DE4676E}" type="sibTrans" cxnId="{41A4D674-E2B3-409F-83F3-76C105EA9350}">
      <dgm:prSet/>
      <dgm:spPr/>
      <dgm:t>
        <a:bodyPr/>
        <a:lstStyle/>
        <a:p>
          <a:endParaRPr lang="en-IN"/>
        </a:p>
      </dgm:t>
    </dgm:pt>
    <dgm:pt modelId="{E582A43C-2AA4-4FEA-963C-E9B2B382F407}">
      <dgm:prSet phldrT="[Text]"/>
      <dgm:spPr/>
      <dgm:t>
        <a:bodyPr/>
        <a:lstStyle/>
        <a:p>
          <a:r>
            <a:rPr lang="en-US" dirty="0"/>
            <a:t>Resolve Shortage / Excess before execution</a:t>
          </a:r>
          <a:endParaRPr lang="en-IN" dirty="0"/>
        </a:p>
      </dgm:t>
    </dgm:pt>
    <dgm:pt modelId="{0B9C569C-693A-47D5-B424-4DD4B25E1379}" type="parTrans" cxnId="{5140E697-07A5-49EB-B0C6-F2533DCF0A23}">
      <dgm:prSet/>
      <dgm:spPr/>
      <dgm:t>
        <a:bodyPr/>
        <a:lstStyle/>
        <a:p>
          <a:endParaRPr lang="en-IN"/>
        </a:p>
      </dgm:t>
    </dgm:pt>
    <dgm:pt modelId="{3581165A-4266-4474-AB03-B685A8AC1551}" type="sibTrans" cxnId="{5140E697-07A5-49EB-B0C6-F2533DCF0A23}">
      <dgm:prSet/>
      <dgm:spPr/>
      <dgm:t>
        <a:bodyPr/>
        <a:lstStyle/>
        <a:p>
          <a:endParaRPr lang="en-IN"/>
        </a:p>
      </dgm:t>
    </dgm:pt>
    <dgm:pt modelId="{4D2D8ED3-547D-493C-A5B7-F0A673750CBE}">
      <dgm:prSet/>
      <dgm:spPr/>
      <dgm:t>
        <a:bodyPr/>
        <a:lstStyle/>
        <a:p>
          <a:r>
            <a:rPr lang="en-US" dirty="0"/>
            <a:t>Evaluate multiple Demand Scenarios</a:t>
          </a:r>
          <a:endParaRPr lang="en-IN" dirty="0"/>
        </a:p>
      </dgm:t>
    </dgm:pt>
    <dgm:pt modelId="{C8E39C0B-5249-44E2-9089-39CE4EAAB2EC}" type="parTrans" cxnId="{4376FA02-8753-4846-A6B4-FF0599FCAF52}">
      <dgm:prSet/>
      <dgm:spPr/>
      <dgm:t>
        <a:bodyPr/>
        <a:lstStyle/>
        <a:p>
          <a:endParaRPr lang="en-IN"/>
        </a:p>
      </dgm:t>
    </dgm:pt>
    <dgm:pt modelId="{FAB9EE83-4F8A-4116-80B1-F5CAD36C0598}" type="sibTrans" cxnId="{4376FA02-8753-4846-A6B4-FF0599FCAF52}">
      <dgm:prSet/>
      <dgm:spPr/>
      <dgm:t>
        <a:bodyPr/>
        <a:lstStyle/>
        <a:p>
          <a:endParaRPr lang="en-IN"/>
        </a:p>
      </dgm:t>
    </dgm:pt>
    <dgm:pt modelId="{7A9F4083-3450-47D2-B1AC-7BEB25036B40}">
      <dgm:prSet phldrT="[Text]"/>
      <dgm:spPr/>
      <dgm:t>
        <a:bodyPr/>
        <a:lstStyle/>
        <a:p>
          <a:r>
            <a:rPr lang="en-IN" dirty="0"/>
            <a:t>Manage Phase-In and Phase-Out of products</a:t>
          </a:r>
        </a:p>
      </dgm:t>
    </dgm:pt>
    <dgm:pt modelId="{3D6B42EF-A539-4A78-9BA2-30609A475BA8}" type="parTrans" cxnId="{940A734A-AF62-4BB3-9725-B5E1D3088B51}">
      <dgm:prSet/>
      <dgm:spPr/>
      <dgm:t>
        <a:bodyPr/>
        <a:lstStyle/>
        <a:p>
          <a:endParaRPr lang="en-IN"/>
        </a:p>
      </dgm:t>
    </dgm:pt>
    <dgm:pt modelId="{23DC77AC-EE73-4B38-998A-A143791D3B73}" type="sibTrans" cxnId="{940A734A-AF62-4BB3-9725-B5E1D3088B51}">
      <dgm:prSet/>
      <dgm:spPr/>
      <dgm:t>
        <a:bodyPr/>
        <a:lstStyle/>
        <a:p>
          <a:endParaRPr lang="en-IN"/>
        </a:p>
      </dgm:t>
    </dgm:pt>
    <dgm:pt modelId="{BE5B8965-B13D-451C-B066-0ECD37EA2947}" type="pres">
      <dgm:prSet presAssocID="{F9C4280B-64EC-41E0-9E0C-4679DF5BAC60}" presName="Name0" presStyleCnt="0">
        <dgm:presLayoutVars>
          <dgm:dir/>
          <dgm:animLvl val="lvl"/>
          <dgm:resizeHandles val="exact"/>
        </dgm:presLayoutVars>
      </dgm:prSet>
      <dgm:spPr/>
    </dgm:pt>
    <dgm:pt modelId="{C73EA5A3-8368-4DC9-9129-B97A17812AA2}" type="pres">
      <dgm:prSet presAssocID="{0AF4067C-0BA9-4BAF-9B1B-B321613EBEC9}" presName="linNode" presStyleCnt="0"/>
      <dgm:spPr/>
    </dgm:pt>
    <dgm:pt modelId="{50CAC0A5-0655-4647-BC8B-064FEA5B8393}" type="pres">
      <dgm:prSet presAssocID="{0AF4067C-0BA9-4BAF-9B1B-B321613EBEC9}" presName="parentText" presStyleLbl="node1" presStyleIdx="0" presStyleCnt="3">
        <dgm:presLayoutVars>
          <dgm:chMax val="1"/>
          <dgm:bulletEnabled val="1"/>
        </dgm:presLayoutVars>
      </dgm:prSet>
      <dgm:spPr/>
    </dgm:pt>
    <dgm:pt modelId="{4F2B6A37-8292-4707-B598-8154B9CFE7F5}" type="pres">
      <dgm:prSet presAssocID="{0AF4067C-0BA9-4BAF-9B1B-B321613EBEC9}" presName="descendantText" presStyleLbl="alignAccFollowNode1" presStyleIdx="0" presStyleCnt="3">
        <dgm:presLayoutVars>
          <dgm:bulletEnabled val="1"/>
        </dgm:presLayoutVars>
      </dgm:prSet>
      <dgm:spPr/>
    </dgm:pt>
    <dgm:pt modelId="{3247EA66-5935-4CAF-BF24-F5053B4489F4}" type="pres">
      <dgm:prSet presAssocID="{8AFE1DD2-8F04-436B-B0E7-C9842B844758}" presName="sp" presStyleCnt="0"/>
      <dgm:spPr/>
    </dgm:pt>
    <dgm:pt modelId="{BC9DAD25-8E59-4A9D-AC77-F063415CC5D3}" type="pres">
      <dgm:prSet presAssocID="{408666DA-0D6F-46B9-B494-41C0F28E27FD}" presName="linNode" presStyleCnt="0"/>
      <dgm:spPr/>
    </dgm:pt>
    <dgm:pt modelId="{E1E9EDD1-3F48-473E-85ED-9AE8F14E82E6}" type="pres">
      <dgm:prSet presAssocID="{408666DA-0D6F-46B9-B494-41C0F28E27FD}" presName="parentText" presStyleLbl="node1" presStyleIdx="1" presStyleCnt="3">
        <dgm:presLayoutVars>
          <dgm:chMax val="1"/>
          <dgm:bulletEnabled val="1"/>
        </dgm:presLayoutVars>
      </dgm:prSet>
      <dgm:spPr/>
    </dgm:pt>
    <dgm:pt modelId="{74DB66CD-782F-4495-9A98-498E6349F4C7}" type="pres">
      <dgm:prSet presAssocID="{408666DA-0D6F-46B9-B494-41C0F28E27FD}" presName="descendantText" presStyleLbl="alignAccFollowNode1" presStyleIdx="1" presStyleCnt="3">
        <dgm:presLayoutVars>
          <dgm:bulletEnabled val="1"/>
        </dgm:presLayoutVars>
      </dgm:prSet>
      <dgm:spPr/>
    </dgm:pt>
    <dgm:pt modelId="{3592A767-AA0E-474A-AD84-032ED809D3FC}" type="pres">
      <dgm:prSet presAssocID="{6B25DCE6-99EE-4852-A317-AD86BDECED3F}" presName="sp" presStyleCnt="0"/>
      <dgm:spPr/>
    </dgm:pt>
    <dgm:pt modelId="{DADC3497-04EB-49E6-80BA-131A05DE216C}" type="pres">
      <dgm:prSet presAssocID="{91FF0C70-601A-455B-A067-9B8B7CB86F2B}" presName="linNode" presStyleCnt="0"/>
      <dgm:spPr/>
    </dgm:pt>
    <dgm:pt modelId="{A217E03B-C354-4011-8EC7-C5AAB720DB54}" type="pres">
      <dgm:prSet presAssocID="{91FF0C70-601A-455B-A067-9B8B7CB86F2B}" presName="parentText" presStyleLbl="node1" presStyleIdx="2" presStyleCnt="3">
        <dgm:presLayoutVars>
          <dgm:chMax val="1"/>
          <dgm:bulletEnabled val="1"/>
        </dgm:presLayoutVars>
      </dgm:prSet>
      <dgm:spPr/>
    </dgm:pt>
    <dgm:pt modelId="{08DB37FB-CE4F-4259-A3DD-2F292910ED5E}" type="pres">
      <dgm:prSet presAssocID="{91FF0C70-601A-455B-A067-9B8B7CB86F2B}" presName="descendantText" presStyleLbl="alignAccFollowNode1" presStyleIdx="2" presStyleCnt="3">
        <dgm:presLayoutVars>
          <dgm:bulletEnabled val="1"/>
        </dgm:presLayoutVars>
      </dgm:prSet>
      <dgm:spPr/>
    </dgm:pt>
  </dgm:ptLst>
  <dgm:cxnLst>
    <dgm:cxn modelId="{9A02E101-6989-4D4C-8523-E5E937416334}" type="presOf" srcId="{5CB9D1C9-2A76-4D8E-973C-3886437C007C}" destId="{74DB66CD-782F-4495-9A98-498E6349F4C7}" srcOrd="0" destOrd="0" presId="urn:microsoft.com/office/officeart/2005/8/layout/vList5"/>
    <dgm:cxn modelId="{4376FA02-8753-4846-A6B4-FF0599FCAF52}" srcId="{408666DA-0D6F-46B9-B494-41C0F28E27FD}" destId="{4D2D8ED3-547D-493C-A5B7-F0A673750CBE}" srcOrd="1" destOrd="0" parTransId="{C8E39C0B-5249-44E2-9089-39CE4EAAB2EC}" sibTransId="{FAB9EE83-4F8A-4116-80B1-F5CAD36C0598}"/>
    <dgm:cxn modelId="{E9453913-752C-4ED1-8602-FED6771960FA}" type="presOf" srcId="{7A9F4083-3450-47D2-B1AC-7BEB25036B40}" destId="{08DB37FB-CE4F-4259-A3DD-2F292910ED5E}" srcOrd="0" destOrd="1" presId="urn:microsoft.com/office/officeart/2005/8/layout/vList5"/>
    <dgm:cxn modelId="{F2E7351F-1AF4-4D63-9F5C-4CD3ED9136CB}" type="presOf" srcId="{E582A43C-2AA4-4FEA-963C-E9B2B382F407}" destId="{4F2B6A37-8292-4707-B598-8154B9CFE7F5}" srcOrd="0" destOrd="1" presId="urn:microsoft.com/office/officeart/2005/8/layout/vList5"/>
    <dgm:cxn modelId="{63A7AA20-D564-4943-9A61-ECD782700B81}" type="presOf" srcId="{F9C4280B-64EC-41E0-9E0C-4679DF5BAC60}" destId="{BE5B8965-B13D-451C-B066-0ECD37EA2947}" srcOrd="0" destOrd="0" presId="urn:microsoft.com/office/officeart/2005/8/layout/vList5"/>
    <dgm:cxn modelId="{33777C31-4AFE-4BC4-B985-9C4448D8F699}" srcId="{F9C4280B-64EC-41E0-9E0C-4679DF5BAC60}" destId="{0AF4067C-0BA9-4BAF-9B1B-B321613EBEC9}" srcOrd="0" destOrd="0" parTransId="{B963D207-2905-4E4F-BC8D-9FA9FE5F0A93}" sibTransId="{8AFE1DD2-8F04-436B-B0E7-C9842B844758}"/>
    <dgm:cxn modelId="{940A734A-AF62-4BB3-9725-B5E1D3088B51}" srcId="{91FF0C70-601A-455B-A067-9B8B7CB86F2B}" destId="{7A9F4083-3450-47D2-B1AC-7BEB25036B40}" srcOrd="1" destOrd="0" parTransId="{3D6B42EF-A539-4A78-9BA2-30609A475BA8}" sibTransId="{23DC77AC-EE73-4B38-998A-A143791D3B73}"/>
    <dgm:cxn modelId="{51C94851-92E8-41B3-A2B5-EF35DB57441D}" type="presOf" srcId="{BC37E374-0AFB-4D43-BCA8-3B56BAEECED1}" destId="{08DB37FB-CE4F-4259-A3DD-2F292910ED5E}" srcOrd="0" destOrd="0" presId="urn:microsoft.com/office/officeart/2005/8/layout/vList5"/>
    <dgm:cxn modelId="{41A4D674-E2B3-409F-83F3-76C105EA9350}" srcId="{91FF0C70-601A-455B-A067-9B8B7CB86F2B}" destId="{BC37E374-0AFB-4D43-BCA8-3B56BAEECED1}" srcOrd="0" destOrd="0" parTransId="{D5025DE2-B980-4DE7-B3EB-8D9A5FCDC9EF}" sibTransId="{86BB71C7-0FC2-41CD-947C-F6A47DE4676E}"/>
    <dgm:cxn modelId="{48025C5A-5419-49AB-B50A-FE9E61DA9865}" srcId="{F9C4280B-64EC-41E0-9E0C-4679DF5BAC60}" destId="{408666DA-0D6F-46B9-B494-41C0F28E27FD}" srcOrd="1" destOrd="0" parTransId="{A749C334-EB35-4988-81D8-62991B3C71B6}" sibTransId="{6B25DCE6-99EE-4852-A317-AD86BDECED3F}"/>
    <dgm:cxn modelId="{6863717F-1786-48B0-9EA6-16B218E9ABEA}" srcId="{F9C4280B-64EC-41E0-9E0C-4679DF5BAC60}" destId="{91FF0C70-601A-455B-A067-9B8B7CB86F2B}" srcOrd="2" destOrd="0" parTransId="{A55393D6-569D-42AA-8AFB-0DA7D98739AC}" sibTransId="{1E405127-3BC8-471C-A505-5C74DAF365DB}"/>
    <dgm:cxn modelId="{53B3F282-42D8-4AEF-802D-D4F051E0035B}" type="presOf" srcId="{527C3143-EFBF-4184-816B-ADE658DA3151}" destId="{4F2B6A37-8292-4707-B598-8154B9CFE7F5}" srcOrd="0" destOrd="0" presId="urn:microsoft.com/office/officeart/2005/8/layout/vList5"/>
    <dgm:cxn modelId="{5140E697-07A5-49EB-B0C6-F2533DCF0A23}" srcId="{0AF4067C-0BA9-4BAF-9B1B-B321613EBEC9}" destId="{E582A43C-2AA4-4FEA-963C-E9B2B382F407}" srcOrd="1" destOrd="0" parTransId="{0B9C569C-693A-47D5-B424-4DD4B25E1379}" sibTransId="{3581165A-4266-4474-AB03-B685A8AC1551}"/>
    <dgm:cxn modelId="{9850E298-6A30-4F68-B315-91CAD817116A}" type="presOf" srcId="{4D2D8ED3-547D-493C-A5B7-F0A673750CBE}" destId="{74DB66CD-782F-4495-9A98-498E6349F4C7}" srcOrd="0" destOrd="1" presId="urn:microsoft.com/office/officeart/2005/8/layout/vList5"/>
    <dgm:cxn modelId="{1E9E39AE-A8E0-49C5-8CDF-AA3BC375333F}" type="presOf" srcId="{91FF0C70-601A-455B-A067-9B8B7CB86F2B}" destId="{A217E03B-C354-4011-8EC7-C5AAB720DB54}" srcOrd="0" destOrd="0" presId="urn:microsoft.com/office/officeart/2005/8/layout/vList5"/>
    <dgm:cxn modelId="{108289B2-4D5F-4F50-8BEC-A063C18FEE1A}" srcId="{0AF4067C-0BA9-4BAF-9B1B-B321613EBEC9}" destId="{527C3143-EFBF-4184-816B-ADE658DA3151}" srcOrd="0" destOrd="0" parTransId="{003DB5D3-AF3A-4E0F-854E-3D98D4C678A6}" sibTransId="{8944858D-9323-49AE-B307-22451026A7FB}"/>
    <dgm:cxn modelId="{4AEEF9C0-1AA2-4F41-B73D-52E0C70BC94B}" srcId="{408666DA-0D6F-46B9-B494-41C0F28E27FD}" destId="{5CB9D1C9-2A76-4D8E-973C-3886437C007C}" srcOrd="0" destOrd="0" parTransId="{3CC70179-F65D-4E1D-97CD-9F659A6E2B1A}" sibTransId="{8E105D47-F367-4D3B-9928-3FDDF18279FD}"/>
    <dgm:cxn modelId="{924919D5-0F60-4277-AC55-FD10A646DA4E}" type="presOf" srcId="{0AF4067C-0BA9-4BAF-9B1B-B321613EBEC9}" destId="{50CAC0A5-0655-4647-BC8B-064FEA5B8393}" srcOrd="0" destOrd="0" presId="urn:microsoft.com/office/officeart/2005/8/layout/vList5"/>
    <dgm:cxn modelId="{B9C579F4-7E5F-4813-ADCF-1252223DEF51}" type="presOf" srcId="{408666DA-0D6F-46B9-B494-41C0F28E27FD}" destId="{E1E9EDD1-3F48-473E-85ED-9AE8F14E82E6}" srcOrd="0" destOrd="0" presId="urn:microsoft.com/office/officeart/2005/8/layout/vList5"/>
    <dgm:cxn modelId="{35FB6A2E-4A88-4252-87E7-0D37FA217B3D}" type="presParOf" srcId="{BE5B8965-B13D-451C-B066-0ECD37EA2947}" destId="{C73EA5A3-8368-4DC9-9129-B97A17812AA2}" srcOrd="0" destOrd="0" presId="urn:microsoft.com/office/officeart/2005/8/layout/vList5"/>
    <dgm:cxn modelId="{AA00634A-2A06-4C9F-975D-CE7FD25278F7}" type="presParOf" srcId="{C73EA5A3-8368-4DC9-9129-B97A17812AA2}" destId="{50CAC0A5-0655-4647-BC8B-064FEA5B8393}" srcOrd="0" destOrd="0" presId="urn:microsoft.com/office/officeart/2005/8/layout/vList5"/>
    <dgm:cxn modelId="{E2BD58AC-CAC1-42E9-9791-6CC2DABC922E}" type="presParOf" srcId="{C73EA5A3-8368-4DC9-9129-B97A17812AA2}" destId="{4F2B6A37-8292-4707-B598-8154B9CFE7F5}" srcOrd="1" destOrd="0" presId="urn:microsoft.com/office/officeart/2005/8/layout/vList5"/>
    <dgm:cxn modelId="{A3472D62-B5AE-4D95-AE2E-5E0D852C93D4}" type="presParOf" srcId="{BE5B8965-B13D-451C-B066-0ECD37EA2947}" destId="{3247EA66-5935-4CAF-BF24-F5053B4489F4}" srcOrd="1" destOrd="0" presId="urn:microsoft.com/office/officeart/2005/8/layout/vList5"/>
    <dgm:cxn modelId="{6EE2B34A-276E-4E84-AEE7-4B1ACFFF402E}" type="presParOf" srcId="{BE5B8965-B13D-451C-B066-0ECD37EA2947}" destId="{BC9DAD25-8E59-4A9D-AC77-F063415CC5D3}" srcOrd="2" destOrd="0" presId="urn:microsoft.com/office/officeart/2005/8/layout/vList5"/>
    <dgm:cxn modelId="{49735E1B-527E-4BFE-8605-F57025EC035C}" type="presParOf" srcId="{BC9DAD25-8E59-4A9D-AC77-F063415CC5D3}" destId="{E1E9EDD1-3F48-473E-85ED-9AE8F14E82E6}" srcOrd="0" destOrd="0" presId="urn:microsoft.com/office/officeart/2005/8/layout/vList5"/>
    <dgm:cxn modelId="{431BA739-F9FB-41A7-B1EC-955B01DB257B}" type="presParOf" srcId="{BC9DAD25-8E59-4A9D-AC77-F063415CC5D3}" destId="{74DB66CD-782F-4495-9A98-498E6349F4C7}" srcOrd="1" destOrd="0" presId="urn:microsoft.com/office/officeart/2005/8/layout/vList5"/>
    <dgm:cxn modelId="{22BED91D-97CC-464C-91E7-228A90243BB7}" type="presParOf" srcId="{BE5B8965-B13D-451C-B066-0ECD37EA2947}" destId="{3592A767-AA0E-474A-AD84-032ED809D3FC}" srcOrd="3" destOrd="0" presId="urn:microsoft.com/office/officeart/2005/8/layout/vList5"/>
    <dgm:cxn modelId="{49217F2B-7902-46BE-871B-606B6E56912B}" type="presParOf" srcId="{BE5B8965-B13D-451C-B066-0ECD37EA2947}" destId="{DADC3497-04EB-49E6-80BA-131A05DE216C}" srcOrd="4" destOrd="0" presId="urn:microsoft.com/office/officeart/2005/8/layout/vList5"/>
    <dgm:cxn modelId="{C5F27016-4AE1-497A-AD54-C1796BBC7032}" type="presParOf" srcId="{DADC3497-04EB-49E6-80BA-131A05DE216C}" destId="{A217E03B-C354-4011-8EC7-C5AAB720DB54}" srcOrd="0" destOrd="0" presId="urn:microsoft.com/office/officeart/2005/8/layout/vList5"/>
    <dgm:cxn modelId="{F3DF5DFB-D5C3-4A97-9E3F-9A27DA4E67E8}" type="presParOf" srcId="{DADC3497-04EB-49E6-80BA-131A05DE216C}" destId="{08DB37FB-CE4F-4259-A3DD-2F292910ED5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C4280B-64EC-41E0-9E0C-4679DF5BAC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IN"/>
        </a:p>
      </dgm:t>
    </dgm:pt>
    <dgm:pt modelId="{0AF4067C-0BA9-4BAF-9B1B-B321613EBEC9}">
      <dgm:prSet phldrT="[Text]" custT="1"/>
      <dgm:spPr/>
      <dgm:t>
        <a:bodyPr/>
        <a:lstStyle/>
        <a:p>
          <a:r>
            <a:rPr lang="en-IN" sz="2000" dirty="0"/>
            <a:t>Inventory Optimization</a:t>
          </a:r>
        </a:p>
      </dgm:t>
    </dgm:pt>
    <dgm:pt modelId="{B963D207-2905-4E4F-BC8D-9FA9FE5F0A93}" type="parTrans" cxnId="{33777C31-4AFE-4BC4-B985-9C4448D8F699}">
      <dgm:prSet/>
      <dgm:spPr/>
      <dgm:t>
        <a:bodyPr/>
        <a:lstStyle/>
        <a:p>
          <a:endParaRPr lang="en-IN"/>
        </a:p>
      </dgm:t>
    </dgm:pt>
    <dgm:pt modelId="{8AFE1DD2-8F04-436B-B0E7-C9842B844758}" type="sibTrans" cxnId="{33777C31-4AFE-4BC4-B985-9C4448D8F699}">
      <dgm:prSet/>
      <dgm:spPr/>
      <dgm:t>
        <a:bodyPr/>
        <a:lstStyle/>
        <a:p>
          <a:endParaRPr lang="en-IN"/>
        </a:p>
      </dgm:t>
    </dgm:pt>
    <dgm:pt modelId="{527C3143-EFBF-4184-816B-ADE658DA3151}">
      <dgm:prSet phldrT="[Text]"/>
      <dgm:spPr/>
      <dgm:t>
        <a:bodyPr/>
        <a:lstStyle/>
        <a:p>
          <a:r>
            <a:rPr lang="en-IN" dirty="0"/>
            <a:t>Inventory Build up plan</a:t>
          </a:r>
        </a:p>
      </dgm:t>
    </dgm:pt>
    <dgm:pt modelId="{003DB5D3-AF3A-4E0F-854E-3D98D4C678A6}" type="parTrans" cxnId="{108289B2-4D5F-4F50-8BEC-A063C18FEE1A}">
      <dgm:prSet/>
      <dgm:spPr/>
      <dgm:t>
        <a:bodyPr/>
        <a:lstStyle/>
        <a:p>
          <a:endParaRPr lang="en-IN"/>
        </a:p>
      </dgm:t>
    </dgm:pt>
    <dgm:pt modelId="{8944858D-9323-49AE-B307-22451026A7FB}" type="sibTrans" cxnId="{108289B2-4D5F-4F50-8BEC-A063C18FEE1A}">
      <dgm:prSet/>
      <dgm:spPr/>
      <dgm:t>
        <a:bodyPr/>
        <a:lstStyle/>
        <a:p>
          <a:endParaRPr lang="en-IN"/>
        </a:p>
      </dgm:t>
    </dgm:pt>
    <dgm:pt modelId="{408666DA-0D6F-46B9-B494-41C0F28E27FD}">
      <dgm:prSet phldrT="[Text]" custT="1"/>
      <dgm:spPr/>
      <dgm:t>
        <a:bodyPr/>
        <a:lstStyle/>
        <a:p>
          <a:r>
            <a:rPr lang="en-IN" sz="2000" dirty="0"/>
            <a:t>Capacity Planning and Constraints</a:t>
          </a:r>
        </a:p>
      </dgm:t>
    </dgm:pt>
    <dgm:pt modelId="{A749C334-EB35-4988-81D8-62991B3C71B6}" type="parTrans" cxnId="{48025C5A-5419-49AB-B50A-FE9E61DA9865}">
      <dgm:prSet/>
      <dgm:spPr/>
      <dgm:t>
        <a:bodyPr/>
        <a:lstStyle/>
        <a:p>
          <a:endParaRPr lang="en-IN"/>
        </a:p>
      </dgm:t>
    </dgm:pt>
    <dgm:pt modelId="{6B25DCE6-99EE-4852-A317-AD86BDECED3F}" type="sibTrans" cxnId="{48025C5A-5419-49AB-B50A-FE9E61DA9865}">
      <dgm:prSet/>
      <dgm:spPr/>
      <dgm:t>
        <a:bodyPr/>
        <a:lstStyle/>
        <a:p>
          <a:endParaRPr lang="en-IN"/>
        </a:p>
      </dgm:t>
    </dgm:pt>
    <dgm:pt modelId="{5CB9D1C9-2A76-4D8E-973C-3886437C007C}">
      <dgm:prSet phldrT="[Text]"/>
      <dgm:spPr/>
      <dgm:t>
        <a:bodyPr/>
        <a:lstStyle/>
        <a:p>
          <a:r>
            <a:rPr lang="en-US" dirty="0"/>
            <a:t>Identify bottlenecks in Manufacturing, warehousing and Logistics</a:t>
          </a:r>
          <a:endParaRPr lang="en-IN" dirty="0"/>
        </a:p>
      </dgm:t>
    </dgm:pt>
    <dgm:pt modelId="{3CC70179-F65D-4E1D-97CD-9F659A6E2B1A}" type="parTrans" cxnId="{4AEEF9C0-1AA2-4F41-B73D-52E0C70BC94B}">
      <dgm:prSet/>
      <dgm:spPr/>
      <dgm:t>
        <a:bodyPr/>
        <a:lstStyle/>
        <a:p>
          <a:endParaRPr lang="en-IN"/>
        </a:p>
      </dgm:t>
    </dgm:pt>
    <dgm:pt modelId="{8E105D47-F367-4D3B-9928-3FDDF18279FD}" type="sibTrans" cxnId="{4AEEF9C0-1AA2-4F41-B73D-52E0C70BC94B}">
      <dgm:prSet/>
      <dgm:spPr/>
      <dgm:t>
        <a:bodyPr/>
        <a:lstStyle/>
        <a:p>
          <a:endParaRPr lang="en-IN"/>
        </a:p>
      </dgm:t>
    </dgm:pt>
    <dgm:pt modelId="{91FF0C70-601A-455B-A067-9B8B7CB86F2B}">
      <dgm:prSet phldrT="[Text]" custT="1"/>
      <dgm:spPr/>
      <dgm:t>
        <a:bodyPr/>
        <a:lstStyle/>
        <a:p>
          <a:r>
            <a:rPr lang="en-IN" sz="2000" dirty="0"/>
            <a:t>Financial Planning</a:t>
          </a:r>
        </a:p>
      </dgm:t>
    </dgm:pt>
    <dgm:pt modelId="{A55393D6-569D-42AA-8AFB-0DA7D98739AC}" type="parTrans" cxnId="{6863717F-1786-48B0-9EA6-16B218E9ABEA}">
      <dgm:prSet/>
      <dgm:spPr/>
      <dgm:t>
        <a:bodyPr/>
        <a:lstStyle/>
        <a:p>
          <a:endParaRPr lang="en-IN"/>
        </a:p>
      </dgm:t>
    </dgm:pt>
    <dgm:pt modelId="{1E405127-3BC8-471C-A505-5C74DAF365DB}" type="sibTrans" cxnId="{6863717F-1786-48B0-9EA6-16B218E9ABEA}">
      <dgm:prSet/>
      <dgm:spPr/>
      <dgm:t>
        <a:bodyPr/>
        <a:lstStyle/>
        <a:p>
          <a:endParaRPr lang="en-IN"/>
        </a:p>
      </dgm:t>
    </dgm:pt>
    <dgm:pt modelId="{BC37E374-0AFB-4D43-BCA8-3B56BAEECED1}">
      <dgm:prSet phldrT="[Text]"/>
      <dgm:spPr/>
      <dgm:t>
        <a:bodyPr/>
        <a:lstStyle/>
        <a:p>
          <a:r>
            <a:rPr lang="en-IN" dirty="0"/>
            <a:t>Translate Operational plans into Revenue, Margins</a:t>
          </a:r>
        </a:p>
      </dgm:t>
    </dgm:pt>
    <dgm:pt modelId="{D5025DE2-B980-4DE7-B3EB-8D9A5FCDC9EF}" type="parTrans" cxnId="{41A4D674-E2B3-409F-83F3-76C105EA9350}">
      <dgm:prSet/>
      <dgm:spPr/>
      <dgm:t>
        <a:bodyPr/>
        <a:lstStyle/>
        <a:p>
          <a:endParaRPr lang="en-IN"/>
        </a:p>
      </dgm:t>
    </dgm:pt>
    <dgm:pt modelId="{86BB71C7-0FC2-41CD-947C-F6A47DE4676E}" type="sibTrans" cxnId="{41A4D674-E2B3-409F-83F3-76C105EA9350}">
      <dgm:prSet/>
      <dgm:spPr/>
      <dgm:t>
        <a:bodyPr/>
        <a:lstStyle/>
        <a:p>
          <a:endParaRPr lang="en-IN"/>
        </a:p>
      </dgm:t>
    </dgm:pt>
    <dgm:pt modelId="{87902AA7-5821-4DAC-8E01-584320C599E6}">
      <dgm:prSet phldrT="[Text]"/>
      <dgm:spPr/>
      <dgm:t>
        <a:bodyPr/>
        <a:lstStyle/>
        <a:p>
          <a:r>
            <a:rPr lang="en-IN" dirty="0"/>
            <a:t>Set Safety Stock</a:t>
          </a:r>
        </a:p>
      </dgm:t>
    </dgm:pt>
    <dgm:pt modelId="{91915531-562D-4913-AA3E-34AD1DC8AC7A}" type="parTrans" cxnId="{E6E5189D-3294-4435-8570-3C5B510A3285}">
      <dgm:prSet/>
      <dgm:spPr/>
      <dgm:t>
        <a:bodyPr/>
        <a:lstStyle/>
        <a:p>
          <a:endParaRPr lang="en-IN"/>
        </a:p>
      </dgm:t>
    </dgm:pt>
    <dgm:pt modelId="{2F7EFC7D-7AB4-4057-8801-A2537A74EEAF}" type="sibTrans" cxnId="{E6E5189D-3294-4435-8570-3C5B510A3285}">
      <dgm:prSet/>
      <dgm:spPr/>
      <dgm:t>
        <a:bodyPr/>
        <a:lstStyle/>
        <a:p>
          <a:endParaRPr lang="en-IN"/>
        </a:p>
      </dgm:t>
    </dgm:pt>
    <dgm:pt modelId="{B95DCD15-6A9B-4BBF-8466-04658848B7B5}">
      <dgm:prSet phldrT="[Text]"/>
      <dgm:spPr/>
      <dgm:t>
        <a:bodyPr/>
        <a:lstStyle/>
        <a:p>
          <a:r>
            <a:rPr lang="en-IN" dirty="0"/>
            <a:t>Decide on sub-contracting</a:t>
          </a:r>
        </a:p>
      </dgm:t>
    </dgm:pt>
    <dgm:pt modelId="{C0912A87-E6C6-4E49-B42A-F82AD7805EEE}" type="parTrans" cxnId="{12C5250F-3B34-4EC0-8F0F-D19E504E441B}">
      <dgm:prSet/>
      <dgm:spPr/>
      <dgm:t>
        <a:bodyPr/>
        <a:lstStyle/>
        <a:p>
          <a:endParaRPr lang="en-IN"/>
        </a:p>
      </dgm:t>
    </dgm:pt>
    <dgm:pt modelId="{034A7BC7-A373-4DD5-B63C-62A6B21B788C}" type="sibTrans" cxnId="{12C5250F-3B34-4EC0-8F0F-D19E504E441B}">
      <dgm:prSet/>
      <dgm:spPr/>
      <dgm:t>
        <a:bodyPr/>
        <a:lstStyle/>
        <a:p>
          <a:endParaRPr lang="en-IN"/>
        </a:p>
      </dgm:t>
    </dgm:pt>
    <dgm:pt modelId="{A10EDA6E-6AE4-4781-97DD-4A72259C4DB2}">
      <dgm:prSet phldrT="[Text]"/>
      <dgm:spPr/>
      <dgm:t>
        <a:bodyPr/>
        <a:lstStyle/>
        <a:p>
          <a:r>
            <a:rPr lang="en-IN" dirty="0"/>
            <a:t>Executing Annual Operating Plans</a:t>
          </a:r>
        </a:p>
      </dgm:t>
    </dgm:pt>
    <dgm:pt modelId="{DF0A90BB-D9DA-4B84-A87E-0C215129695F}" type="parTrans" cxnId="{D5D1668D-90A5-405C-AEAD-223FB23486F8}">
      <dgm:prSet/>
      <dgm:spPr/>
      <dgm:t>
        <a:bodyPr/>
        <a:lstStyle/>
        <a:p>
          <a:endParaRPr lang="en-IN"/>
        </a:p>
      </dgm:t>
    </dgm:pt>
    <dgm:pt modelId="{03A0EB2A-8539-4B36-8C42-4B307F1F28A0}" type="sibTrans" cxnId="{D5D1668D-90A5-405C-AEAD-223FB23486F8}">
      <dgm:prSet/>
      <dgm:spPr/>
      <dgm:t>
        <a:bodyPr/>
        <a:lstStyle/>
        <a:p>
          <a:endParaRPr lang="en-IN"/>
        </a:p>
      </dgm:t>
    </dgm:pt>
    <dgm:pt modelId="{BE5B8965-B13D-451C-B066-0ECD37EA2947}" type="pres">
      <dgm:prSet presAssocID="{F9C4280B-64EC-41E0-9E0C-4679DF5BAC60}" presName="Name0" presStyleCnt="0">
        <dgm:presLayoutVars>
          <dgm:dir/>
          <dgm:animLvl val="lvl"/>
          <dgm:resizeHandles val="exact"/>
        </dgm:presLayoutVars>
      </dgm:prSet>
      <dgm:spPr/>
    </dgm:pt>
    <dgm:pt modelId="{C73EA5A3-8368-4DC9-9129-B97A17812AA2}" type="pres">
      <dgm:prSet presAssocID="{0AF4067C-0BA9-4BAF-9B1B-B321613EBEC9}" presName="linNode" presStyleCnt="0"/>
      <dgm:spPr/>
    </dgm:pt>
    <dgm:pt modelId="{50CAC0A5-0655-4647-BC8B-064FEA5B8393}" type="pres">
      <dgm:prSet presAssocID="{0AF4067C-0BA9-4BAF-9B1B-B321613EBEC9}" presName="parentText" presStyleLbl="node1" presStyleIdx="0" presStyleCnt="3">
        <dgm:presLayoutVars>
          <dgm:chMax val="1"/>
          <dgm:bulletEnabled val="1"/>
        </dgm:presLayoutVars>
      </dgm:prSet>
      <dgm:spPr/>
    </dgm:pt>
    <dgm:pt modelId="{4F2B6A37-8292-4707-B598-8154B9CFE7F5}" type="pres">
      <dgm:prSet presAssocID="{0AF4067C-0BA9-4BAF-9B1B-B321613EBEC9}" presName="descendantText" presStyleLbl="alignAccFollowNode1" presStyleIdx="0" presStyleCnt="3">
        <dgm:presLayoutVars>
          <dgm:bulletEnabled val="1"/>
        </dgm:presLayoutVars>
      </dgm:prSet>
      <dgm:spPr/>
    </dgm:pt>
    <dgm:pt modelId="{3247EA66-5935-4CAF-BF24-F5053B4489F4}" type="pres">
      <dgm:prSet presAssocID="{8AFE1DD2-8F04-436B-B0E7-C9842B844758}" presName="sp" presStyleCnt="0"/>
      <dgm:spPr/>
    </dgm:pt>
    <dgm:pt modelId="{BC9DAD25-8E59-4A9D-AC77-F063415CC5D3}" type="pres">
      <dgm:prSet presAssocID="{408666DA-0D6F-46B9-B494-41C0F28E27FD}" presName="linNode" presStyleCnt="0"/>
      <dgm:spPr/>
    </dgm:pt>
    <dgm:pt modelId="{E1E9EDD1-3F48-473E-85ED-9AE8F14E82E6}" type="pres">
      <dgm:prSet presAssocID="{408666DA-0D6F-46B9-B494-41C0F28E27FD}" presName="parentText" presStyleLbl="node1" presStyleIdx="1" presStyleCnt="3">
        <dgm:presLayoutVars>
          <dgm:chMax val="1"/>
          <dgm:bulletEnabled val="1"/>
        </dgm:presLayoutVars>
      </dgm:prSet>
      <dgm:spPr/>
    </dgm:pt>
    <dgm:pt modelId="{74DB66CD-782F-4495-9A98-498E6349F4C7}" type="pres">
      <dgm:prSet presAssocID="{408666DA-0D6F-46B9-B494-41C0F28E27FD}" presName="descendantText" presStyleLbl="alignAccFollowNode1" presStyleIdx="1" presStyleCnt="3">
        <dgm:presLayoutVars>
          <dgm:bulletEnabled val="1"/>
        </dgm:presLayoutVars>
      </dgm:prSet>
      <dgm:spPr/>
    </dgm:pt>
    <dgm:pt modelId="{3592A767-AA0E-474A-AD84-032ED809D3FC}" type="pres">
      <dgm:prSet presAssocID="{6B25DCE6-99EE-4852-A317-AD86BDECED3F}" presName="sp" presStyleCnt="0"/>
      <dgm:spPr/>
    </dgm:pt>
    <dgm:pt modelId="{DADC3497-04EB-49E6-80BA-131A05DE216C}" type="pres">
      <dgm:prSet presAssocID="{91FF0C70-601A-455B-A067-9B8B7CB86F2B}" presName="linNode" presStyleCnt="0"/>
      <dgm:spPr/>
    </dgm:pt>
    <dgm:pt modelId="{A217E03B-C354-4011-8EC7-C5AAB720DB54}" type="pres">
      <dgm:prSet presAssocID="{91FF0C70-601A-455B-A067-9B8B7CB86F2B}" presName="parentText" presStyleLbl="node1" presStyleIdx="2" presStyleCnt="3">
        <dgm:presLayoutVars>
          <dgm:chMax val="1"/>
          <dgm:bulletEnabled val="1"/>
        </dgm:presLayoutVars>
      </dgm:prSet>
      <dgm:spPr/>
    </dgm:pt>
    <dgm:pt modelId="{08DB37FB-CE4F-4259-A3DD-2F292910ED5E}" type="pres">
      <dgm:prSet presAssocID="{91FF0C70-601A-455B-A067-9B8B7CB86F2B}" presName="descendantText" presStyleLbl="alignAccFollowNode1" presStyleIdx="2" presStyleCnt="3">
        <dgm:presLayoutVars>
          <dgm:bulletEnabled val="1"/>
        </dgm:presLayoutVars>
      </dgm:prSet>
      <dgm:spPr/>
    </dgm:pt>
  </dgm:ptLst>
  <dgm:cxnLst>
    <dgm:cxn modelId="{9A02E101-6989-4D4C-8523-E5E937416334}" type="presOf" srcId="{5CB9D1C9-2A76-4D8E-973C-3886437C007C}" destId="{74DB66CD-782F-4495-9A98-498E6349F4C7}" srcOrd="0" destOrd="0" presId="urn:microsoft.com/office/officeart/2005/8/layout/vList5"/>
    <dgm:cxn modelId="{12C5250F-3B34-4EC0-8F0F-D19E504E441B}" srcId="{408666DA-0D6F-46B9-B494-41C0F28E27FD}" destId="{B95DCD15-6A9B-4BBF-8466-04658848B7B5}" srcOrd="1" destOrd="0" parTransId="{C0912A87-E6C6-4E49-B42A-F82AD7805EEE}" sibTransId="{034A7BC7-A373-4DD5-B63C-62A6B21B788C}"/>
    <dgm:cxn modelId="{63A7AA20-D564-4943-9A61-ECD782700B81}" type="presOf" srcId="{F9C4280B-64EC-41E0-9E0C-4679DF5BAC60}" destId="{BE5B8965-B13D-451C-B066-0ECD37EA2947}" srcOrd="0" destOrd="0" presId="urn:microsoft.com/office/officeart/2005/8/layout/vList5"/>
    <dgm:cxn modelId="{33777C31-4AFE-4BC4-B985-9C4448D8F699}" srcId="{F9C4280B-64EC-41E0-9E0C-4679DF5BAC60}" destId="{0AF4067C-0BA9-4BAF-9B1B-B321613EBEC9}" srcOrd="0" destOrd="0" parTransId="{B963D207-2905-4E4F-BC8D-9FA9FE5F0A93}" sibTransId="{8AFE1DD2-8F04-436B-B0E7-C9842B844758}"/>
    <dgm:cxn modelId="{D6679F66-40D2-4444-90D8-4957BB09439B}" type="presOf" srcId="{A10EDA6E-6AE4-4781-97DD-4A72259C4DB2}" destId="{08DB37FB-CE4F-4259-A3DD-2F292910ED5E}" srcOrd="0" destOrd="1" presId="urn:microsoft.com/office/officeart/2005/8/layout/vList5"/>
    <dgm:cxn modelId="{51C94851-92E8-41B3-A2B5-EF35DB57441D}" type="presOf" srcId="{BC37E374-0AFB-4D43-BCA8-3B56BAEECED1}" destId="{08DB37FB-CE4F-4259-A3DD-2F292910ED5E}" srcOrd="0" destOrd="0" presId="urn:microsoft.com/office/officeart/2005/8/layout/vList5"/>
    <dgm:cxn modelId="{41A4D674-E2B3-409F-83F3-76C105EA9350}" srcId="{91FF0C70-601A-455B-A067-9B8B7CB86F2B}" destId="{BC37E374-0AFB-4D43-BCA8-3B56BAEECED1}" srcOrd="0" destOrd="0" parTransId="{D5025DE2-B980-4DE7-B3EB-8D9A5FCDC9EF}" sibTransId="{86BB71C7-0FC2-41CD-947C-F6A47DE4676E}"/>
    <dgm:cxn modelId="{48025C5A-5419-49AB-B50A-FE9E61DA9865}" srcId="{F9C4280B-64EC-41E0-9E0C-4679DF5BAC60}" destId="{408666DA-0D6F-46B9-B494-41C0F28E27FD}" srcOrd="1" destOrd="0" parTransId="{A749C334-EB35-4988-81D8-62991B3C71B6}" sibTransId="{6B25DCE6-99EE-4852-A317-AD86BDECED3F}"/>
    <dgm:cxn modelId="{6863717F-1786-48B0-9EA6-16B218E9ABEA}" srcId="{F9C4280B-64EC-41E0-9E0C-4679DF5BAC60}" destId="{91FF0C70-601A-455B-A067-9B8B7CB86F2B}" srcOrd="2" destOrd="0" parTransId="{A55393D6-569D-42AA-8AFB-0DA7D98739AC}" sibTransId="{1E405127-3BC8-471C-A505-5C74DAF365DB}"/>
    <dgm:cxn modelId="{53B3F282-42D8-4AEF-802D-D4F051E0035B}" type="presOf" srcId="{527C3143-EFBF-4184-816B-ADE658DA3151}" destId="{4F2B6A37-8292-4707-B598-8154B9CFE7F5}" srcOrd="0" destOrd="0" presId="urn:microsoft.com/office/officeart/2005/8/layout/vList5"/>
    <dgm:cxn modelId="{D5D1668D-90A5-405C-AEAD-223FB23486F8}" srcId="{91FF0C70-601A-455B-A067-9B8B7CB86F2B}" destId="{A10EDA6E-6AE4-4781-97DD-4A72259C4DB2}" srcOrd="1" destOrd="0" parTransId="{DF0A90BB-D9DA-4B84-A87E-0C215129695F}" sibTransId="{03A0EB2A-8539-4B36-8C42-4B307F1F28A0}"/>
    <dgm:cxn modelId="{E6E5189D-3294-4435-8570-3C5B510A3285}" srcId="{0AF4067C-0BA9-4BAF-9B1B-B321613EBEC9}" destId="{87902AA7-5821-4DAC-8E01-584320C599E6}" srcOrd="1" destOrd="0" parTransId="{91915531-562D-4913-AA3E-34AD1DC8AC7A}" sibTransId="{2F7EFC7D-7AB4-4057-8801-A2537A74EEAF}"/>
    <dgm:cxn modelId="{1E9E39AE-A8E0-49C5-8CDF-AA3BC375333F}" type="presOf" srcId="{91FF0C70-601A-455B-A067-9B8B7CB86F2B}" destId="{A217E03B-C354-4011-8EC7-C5AAB720DB54}" srcOrd="0" destOrd="0" presId="urn:microsoft.com/office/officeart/2005/8/layout/vList5"/>
    <dgm:cxn modelId="{108289B2-4D5F-4F50-8BEC-A063C18FEE1A}" srcId="{0AF4067C-0BA9-4BAF-9B1B-B321613EBEC9}" destId="{527C3143-EFBF-4184-816B-ADE658DA3151}" srcOrd="0" destOrd="0" parTransId="{003DB5D3-AF3A-4E0F-854E-3D98D4C678A6}" sibTransId="{8944858D-9323-49AE-B307-22451026A7FB}"/>
    <dgm:cxn modelId="{CFEDE4BB-24E4-49B5-8848-B4B5794808A3}" type="presOf" srcId="{B95DCD15-6A9B-4BBF-8466-04658848B7B5}" destId="{74DB66CD-782F-4495-9A98-498E6349F4C7}" srcOrd="0" destOrd="1" presId="urn:microsoft.com/office/officeart/2005/8/layout/vList5"/>
    <dgm:cxn modelId="{4AEEF9C0-1AA2-4F41-B73D-52E0C70BC94B}" srcId="{408666DA-0D6F-46B9-B494-41C0F28E27FD}" destId="{5CB9D1C9-2A76-4D8E-973C-3886437C007C}" srcOrd="0" destOrd="0" parTransId="{3CC70179-F65D-4E1D-97CD-9F659A6E2B1A}" sibTransId="{8E105D47-F367-4D3B-9928-3FDDF18279FD}"/>
    <dgm:cxn modelId="{979482C2-6857-4E9F-9F0A-14E1E73A47A7}" type="presOf" srcId="{87902AA7-5821-4DAC-8E01-584320C599E6}" destId="{4F2B6A37-8292-4707-B598-8154B9CFE7F5}" srcOrd="0" destOrd="1" presId="urn:microsoft.com/office/officeart/2005/8/layout/vList5"/>
    <dgm:cxn modelId="{924919D5-0F60-4277-AC55-FD10A646DA4E}" type="presOf" srcId="{0AF4067C-0BA9-4BAF-9B1B-B321613EBEC9}" destId="{50CAC0A5-0655-4647-BC8B-064FEA5B8393}" srcOrd="0" destOrd="0" presId="urn:microsoft.com/office/officeart/2005/8/layout/vList5"/>
    <dgm:cxn modelId="{B9C579F4-7E5F-4813-ADCF-1252223DEF51}" type="presOf" srcId="{408666DA-0D6F-46B9-B494-41C0F28E27FD}" destId="{E1E9EDD1-3F48-473E-85ED-9AE8F14E82E6}" srcOrd="0" destOrd="0" presId="urn:microsoft.com/office/officeart/2005/8/layout/vList5"/>
    <dgm:cxn modelId="{35FB6A2E-4A88-4252-87E7-0D37FA217B3D}" type="presParOf" srcId="{BE5B8965-B13D-451C-B066-0ECD37EA2947}" destId="{C73EA5A3-8368-4DC9-9129-B97A17812AA2}" srcOrd="0" destOrd="0" presId="urn:microsoft.com/office/officeart/2005/8/layout/vList5"/>
    <dgm:cxn modelId="{AA00634A-2A06-4C9F-975D-CE7FD25278F7}" type="presParOf" srcId="{C73EA5A3-8368-4DC9-9129-B97A17812AA2}" destId="{50CAC0A5-0655-4647-BC8B-064FEA5B8393}" srcOrd="0" destOrd="0" presId="urn:microsoft.com/office/officeart/2005/8/layout/vList5"/>
    <dgm:cxn modelId="{E2BD58AC-CAC1-42E9-9791-6CC2DABC922E}" type="presParOf" srcId="{C73EA5A3-8368-4DC9-9129-B97A17812AA2}" destId="{4F2B6A37-8292-4707-B598-8154B9CFE7F5}" srcOrd="1" destOrd="0" presId="urn:microsoft.com/office/officeart/2005/8/layout/vList5"/>
    <dgm:cxn modelId="{A3472D62-B5AE-4D95-AE2E-5E0D852C93D4}" type="presParOf" srcId="{BE5B8965-B13D-451C-B066-0ECD37EA2947}" destId="{3247EA66-5935-4CAF-BF24-F5053B4489F4}" srcOrd="1" destOrd="0" presId="urn:microsoft.com/office/officeart/2005/8/layout/vList5"/>
    <dgm:cxn modelId="{6EE2B34A-276E-4E84-AEE7-4B1ACFFF402E}" type="presParOf" srcId="{BE5B8965-B13D-451C-B066-0ECD37EA2947}" destId="{BC9DAD25-8E59-4A9D-AC77-F063415CC5D3}" srcOrd="2" destOrd="0" presId="urn:microsoft.com/office/officeart/2005/8/layout/vList5"/>
    <dgm:cxn modelId="{49735E1B-527E-4BFE-8605-F57025EC035C}" type="presParOf" srcId="{BC9DAD25-8E59-4A9D-AC77-F063415CC5D3}" destId="{E1E9EDD1-3F48-473E-85ED-9AE8F14E82E6}" srcOrd="0" destOrd="0" presId="urn:microsoft.com/office/officeart/2005/8/layout/vList5"/>
    <dgm:cxn modelId="{431BA739-F9FB-41A7-B1EC-955B01DB257B}" type="presParOf" srcId="{BC9DAD25-8E59-4A9D-AC77-F063415CC5D3}" destId="{74DB66CD-782F-4495-9A98-498E6349F4C7}" srcOrd="1" destOrd="0" presId="urn:microsoft.com/office/officeart/2005/8/layout/vList5"/>
    <dgm:cxn modelId="{22BED91D-97CC-464C-91E7-228A90243BB7}" type="presParOf" srcId="{BE5B8965-B13D-451C-B066-0ECD37EA2947}" destId="{3592A767-AA0E-474A-AD84-032ED809D3FC}" srcOrd="3" destOrd="0" presId="urn:microsoft.com/office/officeart/2005/8/layout/vList5"/>
    <dgm:cxn modelId="{49217F2B-7902-46BE-871B-606B6E56912B}" type="presParOf" srcId="{BE5B8965-B13D-451C-B066-0ECD37EA2947}" destId="{DADC3497-04EB-49E6-80BA-131A05DE216C}" srcOrd="4" destOrd="0" presId="urn:microsoft.com/office/officeart/2005/8/layout/vList5"/>
    <dgm:cxn modelId="{C5F27016-4AE1-497A-AD54-C1796BBC7032}" type="presParOf" srcId="{DADC3497-04EB-49E6-80BA-131A05DE216C}" destId="{A217E03B-C354-4011-8EC7-C5AAB720DB54}" srcOrd="0" destOrd="0" presId="urn:microsoft.com/office/officeart/2005/8/layout/vList5"/>
    <dgm:cxn modelId="{F3DF5DFB-D5C3-4A97-9E3F-9A27DA4E67E8}" type="presParOf" srcId="{DADC3497-04EB-49E6-80BA-131A05DE216C}" destId="{08DB37FB-CE4F-4259-A3DD-2F292910ED5E}"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B6A37-8292-4707-B598-8154B9CFE7F5}">
      <dsp:nvSpPr>
        <dsp:cNvPr id="0" name=""/>
        <dsp:cNvSpPr/>
      </dsp:nvSpPr>
      <dsp:spPr>
        <a:xfrm rot="5400000">
          <a:off x="3403068" y="-1259772"/>
          <a:ext cx="872501" cy="361347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Match Demand with Production, Procurement and Logistics</a:t>
          </a:r>
        </a:p>
        <a:p>
          <a:pPr marL="114300" lvl="1" indent="-114300" algn="l" defTabSz="622300">
            <a:lnSpc>
              <a:spcPct val="90000"/>
            </a:lnSpc>
            <a:spcBef>
              <a:spcPct val="0"/>
            </a:spcBef>
            <a:spcAft>
              <a:spcPct val="15000"/>
            </a:spcAft>
            <a:buChar char="•"/>
          </a:pPr>
          <a:r>
            <a:rPr lang="en-US" sz="1400" kern="1200" dirty="0"/>
            <a:t>Resolve Shortage / Excess before execution</a:t>
          </a:r>
          <a:endParaRPr lang="en-IN" sz="1400" kern="1200" dirty="0"/>
        </a:p>
      </dsp:txBody>
      <dsp:txXfrm rot="-5400000">
        <a:off x="2032580" y="153308"/>
        <a:ext cx="3570885" cy="787317"/>
      </dsp:txXfrm>
    </dsp:sp>
    <dsp:sp modelId="{50CAC0A5-0655-4647-BC8B-064FEA5B8393}">
      <dsp:nvSpPr>
        <dsp:cNvPr id="0" name=""/>
        <dsp:cNvSpPr/>
      </dsp:nvSpPr>
      <dsp:spPr>
        <a:xfrm>
          <a:off x="0" y="1652"/>
          <a:ext cx="2032580" cy="109062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Demand Supply Balancing</a:t>
          </a:r>
        </a:p>
      </dsp:txBody>
      <dsp:txXfrm>
        <a:off x="53240" y="54892"/>
        <a:ext cx="1926100" cy="984146"/>
      </dsp:txXfrm>
    </dsp:sp>
    <dsp:sp modelId="{74DB66CD-782F-4495-9A98-498E6349F4C7}">
      <dsp:nvSpPr>
        <dsp:cNvPr id="0" name=""/>
        <dsp:cNvSpPr/>
      </dsp:nvSpPr>
      <dsp:spPr>
        <a:xfrm rot="5400000">
          <a:off x="3403068" y="-114615"/>
          <a:ext cx="872501" cy="361347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Demand Volatility during seasons / Promotions</a:t>
          </a:r>
        </a:p>
        <a:p>
          <a:pPr marL="114300" lvl="1" indent="-114300" algn="l" defTabSz="622300">
            <a:lnSpc>
              <a:spcPct val="90000"/>
            </a:lnSpc>
            <a:spcBef>
              <a:spcPct val="0"/>
            </a:spcBef>
            <a:spcAft>
              <a:spcPct val="15000"/>
            </a:spcAft>
            <a:buChar char="•"/>
          </a:pPr>
          <a:r>
            <a:rPr lang="en-US" sz="1400" kern="1200" dirty="0"/>
            <a:t>Evaluate multiple Demand Scenarios</a:t>
          </a:r>
          <a:endParaRPr lang="en-IN" sz="1400" kern="1200" dirty="0"/>
        </a:p>
      </dsp:txBody>
      <dsp:txXfrm rot="-5400000">
        <a:off x="2032580" y="1298465"/>
        <a:ext cx="3570885" cy="787317"/>
      </dsp:txXfrm>
    </dsp:sp>
    <dsp:sp modelId="{E1E9EDD1-3F48-473E-85ED-9AE8F14E82E6}">
      <dsp:nvSpPr>
        <dsp:cNvPr id="0" name=""/>
        <dsp:cNvSpPr/>
      </dsp:nvSpPr>
      <dsp:spPr>
        <a:xfrm>
          <a:off x="0" y="1146810"/>
          <a:ext cx="2032580" cy="109062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Managing Demand</a:t>
          </a:r>
        </a:p>
      </dsp:txBody>
      <dsp:txXfrm>
        <a:off x="53240" y="1200050"/>
        <a:ext cx="1926100" cy="984146"/>
      </dsp:txXfrm>
    </dsp:sp>
    <dsp:sp modelId="{08DB37FB-CE4F-4259-A3DD-2F292910ED5E}">
      <dsp:nvSpPr>
        <dsp:cNvPr id="0" name=""/>
        <dsp:cNvSpPr/>
      </dsp:nvSpPr>
      <dsp:spPr>
        <a:xfrm rot="5400000">
          <a:off x="3403068" y="1030542"/>
          <a:ext cx="872501" cy="3613477"/>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Align Marketing plans with Supply readiness</a:t>
          </a:r>
        </a:p>
        <a:p>
          <a:pPr marL="114300" lvl="1" indent="-114300" algn="l" defTabSz="622300">
            <a:lnSpc>
              <a:spcPct val="90000"/>
            </a:lnSpc>
            <a:spcBef>
              <a:spcPct val="0"/>
            </a:spcBef>
            <a:spcAft>
              <a:spcPct val="15000"/>
            </a:spcAft>
            <a:buChar char="•"/>
          </a:pPr>
          <a:r>
            <a:rPr lang="en-IN" sz="1400" kern="1200" dirty="0"/>
            <a:t>Manage Phase-In and Phase-Out of products</a:t>
          </a:r>
        </a:p>
      </dsp:txBody>
      <dsp:txXfrm rot="-5400000">
        <a:off x="2032580" y="2443622"/>
        <a:ext cx="3570885" cy="787317"/>
      </dsp:txXfrm>
    </dsp:sp>
    <dsp:sp modelId="{A217E03B-C354-4011-8EC7-C5AAB720DB54}">
      <dsp:nvSpPr>
        <dsp:cNvPr id="0" name=""/>
        <dsp:cNvSpPr/>
      </dsp:nvSpPr>
      <dsp:spPr>
        <a:xfrm>
          <a:off x="0" y="2291968"/>
          <a:ext cx="2032580" cy="109062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New Product Launch</a:t>
          </a:r>
        </a:p>
      </dsp:txBody>
      <dsp:txXfrm>
        <a:off x="53240" y="2345208"/>
        <a:ext cx="1926100" cy="984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B6A37-8292-4707-B598-8154B9CFE7F5}">
      <dsp:nvSpPr>
        <dsp:cNvPr id="0" name=""/>
        <dsp:cNvSpPr/>
      </dsp:nvSpPr>
      <dsp:spPr>
        <a:xfrm rot="5400000">
          <a:off x="3456605" y="-1284966"/>
          <a:ext cx="872501" cy="366386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Inventory Build up plan</a:t>
          </a:r>
        </a:p>
        <a:p>
          <a:pPr marL="171450" lvl="1" indent="-171450" algn="l" defTabSz="711200">
            <a:lnSpc>
              <a:spcPct val="90000"/>
            </a:lnSpc>
            <a:spcBef>
              <a:spcPct val="0"/>
            </a:spcBef>
            <a:spcAft>
              <a:spcPct val="15000"/>
            </a:spcAft>
            <a:buChar char="•"/>
          </a:pPr>
          <a:r>
            <a:rPr lang="en-IN" sz="1600" kern="1200" dirty="0"/>
            <a:t>Set Safety Stock</a:t>
          </a:r>
        </a:p>
      </dsp:txBody>
      <dsp:txXfrm rot="-5400000">
        <a:off x="2060924" y="153307"/>
        <a:ext cx="3621272" cy="787317"/>
      </dsp:txXfrm>
    </dsp:sp>
    <dsp:sp modelId="{50CAC0A5-0655-4647-BC8B-064FEA5B8393}">
      <dsp:nvSpPr>
        <dsp:cNvPr id="0" name=""/>
        <dsp:cNvSpPr/>
      </dsp:nvSpPr>
      <dsp:spPr>
        <a:xfrm>
          <a:off x="0" y="1652"/>
          <a:ext cx="2060924" cy="109062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Inventory Optimization</a:t>
          </a:r>
        </a:p>
      </dsp:txBody>
      <dsp:txXfrm>
        <a:off x="53240" y="54892"/>
        <a:ext cx="1954444" cy="984146"/>
      </dsp:txXfrm>
    </dsp:sp>
    <dsp:sp modelId="{74DB66CD-782F-4495-9A98-498E6349F4C7}">
      <dsp:nvSpPr>
        <dsp:cNvPr id="0" name=""/>
        <dsp:cNvSpPr/>
      </dsp:nvSpPr>
      <dsp:spPr>
        <a:xfrm rot="5400000">
          <a:off x="3456605" y="-139808"/>
          <a:ext cx="872501" cy="3663864"/>
        </a:xfrm>
        <a:prstGeom prst="round2SameRect">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Identify bottlenecks in Manufacturing, warehousing and Logistics</a:t>
          </a:r>
          <a:endParaRPr lang="en-IN" sz="1600" kern="1200" dirty="0"/>
        </a:p>
        <a:p>
          <a:pPr marL="171450" lvl="1" indent="-171450" algn="l" defTabSz="711200">
            <a:lnSpc>
              <a:spcPct val="90000"/>
            </a:lnSpc>
            <a:spcBef>
              <a:spcPct val="0"/>
            </a:spcBef>
            <a:spcAft>
              <a:spcPct val="15000"/>
            </a:spcAft>
            <a:buChar char="•"/>
          </a:pPr>
          <a:r>
            <a:rPr lang="en-IN" sz="1600" kern="1200" dirty="0"/>
            <a:t>Decide on sub-contracting</a:t>
          </a:r>
        </a:p>
      </dsp:txBody>
      <dsp:txXfrm rot="-5400000">
        <a:off x="2060924" y="1298465"/>
        <a:ext cx="3621272" cy="787317"/>
      </dsp:txXfrm>
    </dsp:sp>
    <dsp:sp modelId="{E1E9EDD1-3F48-473E-85ED-9AE8F14E82E6}">
      <dsp:nvSpPr>
        <dsp:cNvPr id="0" name=""/>
        <dsp:cNvSpPr/>
      </dsp:nvSpPr>
      <dsp:spPr>
        <a:xfrm>
          <a:off x="0" y="1146810"/>
          <a:ext cx="2060924" cy="1090626"/>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Capacity Planning and Constraints</a:t>
          </a:r>
        </a:p>
      </dsp:txBody>
      <dsp:txXfrm>
        <a:off x="53240" y="1200050"/>
        <a:ext cx="1954444" cy="984146"/>
      </dsp:txXfrm>
    </dsp:sp>
    <dsp:sp modelId="{08DB37FB-CE4F-4259-A3DD-2F292910ED5E}">
      <dsp:nvSpPr>
        <dsp:cNvPr id="0" name=""/>
        <dsp:cNvSpPr/>
      </dsp:nvSpPr>
      <dsp:spPr>
        <a:xfrm rot="5400000">
          <a:off x="3456605" y="1005348"/>
          <a:ext cx="872501" cy="3663864"/>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Translate Operational plans into Revenue, Margins</a:t>
          </a:r>
        </a:p>
        <a:p>
          <a:pPr marL="171450" lvl="1" indent="-171450" algn="l" defTabSz="711200">
            <a:lnSpc>
              <a:spcPct val="90000"/>
            </a:lnSpc>
            <a:spcBef>
              <a:spcPct val="0"/>
            </a:spcBef>
            <a:spcAft>
              <a:spcPct val="15000"/>
            </a:spcAft>
            <a:buChar char="•"/>
          </a:pPr>
          <a:r>
            <a:rPr lang="en-IN" sz="1600" kern="1200" dirty="0"/>
            <a:t>Executing Annual Operating Plans</a:t>
          </a:r>
        </a:p>
      </dsp:txBody>
      <dsp:txXfrm rot="-5400000">
        <a:off x="2060924" y="2443621"/>
        <a:ext cx="3621272" cy="787317"/>
      </dsp:txXfrm>
    </dsp:sp>
    <dsp:sp modelId="{A217E03B-C354-4011-8EC7-C5AAB720DB54}">
      <dsp:nvSpPr>
        <dsp:cNvPr id="0" name=""/>
        <dsp:cNvSpPr/>
      </dsp:nvSpPr>
      <dsp:spPr>
        <a:xfrm>
          <a:off x="0" y="2291968"/>
          <a:ext cx="2060924" cy="1090626"/>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Financial Planning</a:t>
          </a:r>
        </a:p>
      </dsp:txBody>
      <dsp:txXfrm>
        <a:off x="53240" y="2345208"/>
        <a:ext cx="1954444" cy="98414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BA417-C8F1-4720-8A4B-9D9E1BB98729}" type="datetimeFigureOut">
              <a:rPr lang="en-US" smtClean="0"/>
              <a:t>1/10/2026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0A56FE-9BA9-4EC6-8FDA-8EC9CC100A53}" type="slidenum">
              <a:rPr lang="en-US" smtClean="0"/>
              <a:t>‹#›</a:t>
            </a:fld>
            <a:endParaRPr lang="en-US"/>
          </a:p>
        </p:txBody>
      </p:sp>
    </p:spTree>
    <p:extLst>
      <p:ext uri="{BB962C8B-B14F-4D97-AF65-F5344CB8AC3E}">
        <p14:creationId xmlns:p14="http://schemas.microsoft.com/office/powerpoint/2010/main" val="34271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58B0-FEE5-C40B-B331-6097F4833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9C6487-909B-108E-CAB7-FA2028C06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6D092-EE3B-C4D5-D499-DF77E626AC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08934F-6E83-609F-C1BA-137070F5B2F3}"/>
              </a:ext>
            </a:extLst>
          </p:cNvPr>
          <p:cNvSpPr>
            <a:spLocks noGrp="1"/>
          </p:cNvSpPr>
          <p:nvPr>
            <p:ph type="sldNum" sz="quarter" idx="5"/>
          </p:nvPr>
        </p:nvSpPr>
        <p:spPr/>
        <p:txBody>
          <a:bodyPr/>
          <a:lstStyle/>
          <a:p>
            <a:fld id="{C2A65A5B-BE35-D640-8BEC-9311AE767222}" type="slidenum">
              <a:rPr lang="en-US" smtClean="0"/>
              <a:t>23</a:t>
            </a:fld>
            <a:endParaRPr lang="en-US"/>
          </a:p>
        </p:txBody>
      </p:sp>
    </p:spTree>
    <p:extLst>
      <p:ext uri="{BB962C8B-B14F-4D97-AF65-F5344CB8AC3E}">
        <p14:creationId xmlns:p14="http://schemas.microsoft.com/office/powerpoint/2010/main" val="386173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BDA08-0904-7B62-41F3-EE44FD301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A819D-1D89-1DA4-FB52-657C8A773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3CB9-FF54-0569-3186-48FA56ED91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C7FD37-092C-744C-6F79-F355CC039334}"/>
              </a:ext>
            </a:extLst>
          </p:cNvPr>
          <p:cNvSpPr>
            <a:spLocks noGrp="1"/>
          </p:cNvSpPr>
          <p:nvPr>
            <p:ph type="sldNum" sz="quarter" idx="5"/>
          </p:nvPr>
        </p:nvSpPr>
        <p:spPr/>
        <p:txBody>
          <a:bodyPr/>
          <a:lstStyle/>
          <a:p>
            <a:fld id="{C2A65A5B-BE35-D640-8BEC-9311AE767222}" type="slidenum">
              <a:rPr lang="en-US" smtClean="0"/>
              <a:t>24</a:t>
            </a:fld>
            <a:endParaRPr lang="en-US"/>
          </a:p>
        </p:txBody>
      </p:sp>
    </p:spTree>
    <p:extLst>
      <p:ext uri="{BB962C8B-B14F-4D97-AF65-F5344CB8AC3E}">
        <p14:creationId xmlns:p14="http://schemas.microsoft.com/office/powerpoint/2010/main" val="2249151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FBF52-E693-BCD7-8056-6786B1CE8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C74C1-334E-A35C-8FEB-A4371060B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BA443-A3D1-E01E-A53B-C222F4435D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9083C1-707C-5151-9630-30BF54EF7DB5}"/>
              </a:ext>
            </a:extLst>
          </p:cNvPr>
          <p:cNvSpPr>
            <a:spLocks noGrp="1"/>
          </p:cNvSpPr>
          <p:nvPr>
            <p:ph type="sldNum" sz="quarter" idx="5"/>
          </p:nvPr>
        </p:nvSpPr>
        <p:spPr/>
        <p:txBody>
          <a:bodyPr/>
          <a:lstStyle/>
          <a:p>
            <a:fld id="{C2A65A5B-BE35-D640-8BEC-9311AE767222}" type="slidenum">
              <a:rPr lang="en-US" smtClean="0"/>
              <a:t>25</a:t>
            </a:fld>
            <a:endParaRPr lang="en-US"/>
          </a:p>
        </p:txBody>
      </p:sp>
    </p:spTree>
    <p:extLst>
      <p:ext uri="{BB962C8B-B14F-4D97-AF65-F5344CB8AC3E}">
        <p14:creationId xmlns:p14="http://schemas.microsoft.com/office/powerpoint/2010/main" val="3617475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60388-6635-DD4B-C08D-271054ACF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C85FB-1B63-ABAA-6A50-62CA01936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5C9B5D-9C46-8CDD-3959-D4378A30F4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CA8511-EC8C-7DB2-DADE-16BE55F47E1C}"/>
              </a:ext>
            </a:extLst>
          </p:cNvPr>
          <p:cNvSpPr>
            <a:spLocks noGrp="1"/>
          </p:cNvSpPr>
          <p:nvPr>
            <p:ph type="sldNum" sz="quarter" idx="5"/>
          </p:nvPr>
        </p:nvSpPr>
        <p:spPr/>
        <p:txBody>
          <a:bodyPr/>
          <a:lstStyle/>
          <a:p>
            <a:fld id="{C2A65A5B-BE35-D640-8BEC-9311AE767222}" type="slidenum">
              <a:rPr lang="en-US" smtClean="0"/>
              <a:t>26</a:t>
            </a:fld>
            <a:endParaRPr lang="en-US"/>
          </a:p>
        </p:txBody>
      </p:sp>
    </p:spTree>
    <p:extLst>
      <p:ext uri="{BB962C8B-B14F-4D97-AF65-F5344CB8AC3E}">
        <p14:creationId xmlns:p14="http://schemas.microsoft.com/office/powerpoint/2010/main" val="4065401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a20568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cfa20568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5A5B-BE35-D640-8BEC-9311AE767222}" type="slidenum">
              <a:rPr lang="en-US" smtClean="0"/>
              <a:t>15</a:t>
            </a:fld>
            <a:endParaRPr lang="en-US"/>
          </a:p>
        </p:txBody>
      </p:sp>
    </p:spTree>
    <p:extLst>
      <p:ext uri="{BB962C8B-B14F-4D97-AF65-F5344CB8AC3E}">
        <p14:creationId xmlns:p14="http://schemas.microsoft.com/office/powerpoint/2010/main" val="199555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5A5B-BE35-D640-8BEC-9311AE767222}" type="slidenum">
              <a:rPr lang="en-US" smtClean="0"/>
              <a:t>16</a:t>
            </a:fld>
            <a:endParaRPr lang="en-US"/>
          </a:p>
        </p:txBody>
      </p:sp>
    </p:spTree>
    <p:extLst>
      <p:ext uri="{BB962C8B-B14F-4D97-AF65-F5344CB8AC3E}">
        <p14:creationId xmlns:p14="http://schemas.microsoft.com/office/powerpoint/2010/main" val="54446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7828A-30ED-2D61-8788-1A937AD00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1EF66-0529-13EE-A698-B784A229F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56DE7-B58D-C10A-8A91-2AB725D354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EF3055-8F30-85DD-6962-0B0F74E89147}"/>
              </a:ext>
            </a:extLst>
          </p:cNvPr>
          <p:cNvSpPr>
            <a:spLocks noGrp="1"/>
          </p:cNvSpPr>
          <p:nvPr>
            <p:ph type="sldNum" sz="quarter" idx="5"/>
          </p:nvPr>
        </p:nvSpPr>
        <p:spPr/>
        <p:txBody>
          <a:bodyPr/>
          <a:lstStyle/>
          <a:p>
            <a:fld id="{C2A65A5B-BE35-D640-8BEC-9311AE767222}" type="slidenum">
              <a:rPr lang="en-US" smtClean="0"/>
              <a:t>17</a:t>
            </a:fld>
            <a:endParaRPr lang="en-US"/>
          </a:p>
        </p:txBody>
      </p:sp>
    </p:spTree>
    <p:extLst>
      <p:ext uri="{BB962C8B-B14F-4D97-AF65-F5344CB8AC3E}">
        <p14:creationId xmlns:p14="http://schemas.microsoft.com/office/powerpoint/2010/main" val="162542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9473D-932D-A5B5-F72C-7D497CC5C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D09D34-D648-A0A8-E79F-527C0E09FF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6E187-CB08-8FE0-033B-775CB3CD0B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A5993B-37C2-46C4-3BB5-E85D7C50352D}"/>
              </a:ext>
            </a:extLst>
          </p:cNvPr>
          <p:cNvSpPr>
            <a:spLocks noGrp="1"/>
          </p:cNvSpPr>
          <p:nvPr>
            <p:ph type="sldNum" sz="quarter" idx="5"/>
          </p:nvPr>
        </p:nvSpPr>
        <p:spPr/>
        <p:txBody>
          <a:bodyPr/>
          <a:lstStyle/>
          <a:p>
            <a:fld id="{C2A65A5B-BE35-D640-8BEC-9311AE767222}" type="slidenum">
              <a:rPr lang="en-US" smtClean="0"/>
              <a:t>18</a:t>
            </a:fld>
            <a:endParaRPr lang="en-US"/>
          </a:p>
        </p:txBody>
      </p:sp>
    </p:spTree>
    <p:extLst>
      <p:ext uri="{BB962C8B-B14F-4D97-AF65-F5344CB8AC3E}">
        <p14:creationId xmlns:p14="http://schemas.microsoft.com/office/powerpoint/2010/main" val="361616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88C59-61AB-C2CE-7972-CBC7DFD869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4F1E0-B1AD-AD7E-9F80-450B6F980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120532-CD19-98F6-0007-41CDF2D41B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17CE5F-2666-02E8-023A-03D01FBA4EE1}"/>
              </a:ext>
            </a:extLst>
          </p:cNvPr>
          <p:cNvSpPr>
            <a:spLocks noGrp="1"/>
          </p:cNvSpPr>
          <p:nvPr>
            <p:ph type="sldNum" sz="quarter" idx="5"/>
          </p:nvPr>
        </p:nvSpPr>
        <p:spPr/>
        <p:txBody>
          <a:bodyPr/>
          <a:lstStyle/>
          <a:p>
            <a:fld id="{C2A65A5B-BE35-D640-8BEC-9311AE767222}" type="slidenum">
              <a:rPr lang="en-US" smtClean="0"/>
              <a:t>20</a:t>
            </a:fld>
            <a:endParaRPr lang="en-US"/>
          </a:p>
        </p:txBody>
      </p:sp>
    </p:spTree>
    <p:extLst>
      <p:ext uri="{BB962C8B-B14F-4D97-AF65-F5344CB8AC3E}">
        <p14:creationId xmlns:p14="http://schemas.microsoft.com/office/powerpoint/2010/main" val="210442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EC190-D2F1-9E2A-7638-4251239CC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C93BB-2AEA-32F2-2DAB-FD2C116CBE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78F76-8271-75FC-1099-D9AA2353FC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6ED744-BB55-7FFA-907A-3A589DE4798C}"/>
              </a:ext>
            </a:extLst>
          </p:cNvPr>
          <p:cNvSpPr>
            <a:spLocks noGrp="1"/>
          </p:cNvSpPr>
          <p:nvPr>
            <p:ph type="sldNum" sz="quarter" idx="5"/>
          </p:nvPr>
        </p:nvSpPr>
        <p:spPr/>
        <p:txBody>
          <a:bodyPr/>
          <a:lstStyle/>
          <a:p>
            <a:fld id="{C2A65A5B-BE35-D640-8BEC-9311AE767222}" type="slidenum">
              <a:rPr lang="en-US" smtClean="0"/>
              <a:t>21</a:t>
            </a:fld>
            <a:endParaRPr lang="en-US"/>
          </a:p>
        </p:txBody>
      </p:sp>
    </p:spTree>
    <p:extLst>
      <p:ext uri="{BB962C8B-B14F-4D97-AF65-F5344CB8AC3E}">
        <p14:creationId xmlns:p14="http://schemas.microsoft.com/office/powerpoint/2010/main" val="2582956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E42DE-4735-BA4A-C930-B1055DA12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CB76D-F71F-4A0A-834D-22A344BCE5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916C02-CCE2-7EB5-68AE-1FB0428F66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8CFC2B-909B-486A-D313-A84384DC8062}"/>
              </a:ext>
            </a:extLst>
          </p:cNvPr>
          <p:cNvSpPr>
            <a:spLocks noGrp="1"/>
          </p:cNvSpPr>
          <p:nvPr>
            <p:ph type="sldNum" sz="quarter" idx="5"/>
          </p:nvPr>
        </p:nvSpPr>
        <p:spPr/>
        <p:txBody>
          <a:bodyPr/>
          <a:lstStyle/>
          <a:p>
            <a:fld id="{C2A65A5B-BE35-D640-8BEC-9311AE767222}" type="slidenum">
              <a:rPr lang="en-US" smtClean="0"/>
              <a:t>22</a:t>
            </a:fld>
            <a:endParaRPr lang="en-US"/>
          </a:p>
        </p:txBody>
      </p:sp>
    </p:spTree>
    <p:extLst>
      <p:ext uri="{BB962C8B-B14F-4D97-AF65-F5344CB8AC3E}">
        <p14:creationId xmlns:p14="http://schemas.microsoft.com/office/powerpoint/2010/main" val="105795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1CE1-336A-95D2-81B1-15C3FDD1E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8B0579-8A52-611A-1C45-0FCB771FC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18E661-44A4-7A17-7209-DDFB8802DE1D}"/>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dirty="0"/>
          </a:p>
        </p:txBody>
      </p:sp>
      <p:sp>
        <p:nvSpPr>
          <p:cNvPr id="5" name="Footer Placeholder 4">
            <a:extLst>
              <a:ext uri="{FF2B5EF4-FFF2-40B4-BE49-F238E27FC236}">
                <a16:creationId xmlns:a16="http://schemas.microsoft.com/office/drawing/2014/main" id="{BA42A9FA-4837-C673-9C57-3484BED9D3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D1B9D5D-03B4-CAFC-B365-088CC4C6ABD8}"/>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41375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57D1-FB7D-7B7C-EFA0-F41B3A2BA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85E56A-C00F-8BE4-39A6-DF0FC74044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2C7B3-9ACD-B64B-4846-989FFB07A94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a:p>
        </p:txBody>
      </p:sp>
      <p:sp>
        <p:nvSpPr>
          <p:cNvPr id="5" name="Footer Placeholder 4">
            <a:extLst>
              <a:ext uri="{FF2B5EF4-FFF2-40B4-BE49-F238E27FC236}">
                <a16:creationId xmlns:a16="http://schemas.microsoft.com/office/drawing/2014/main" id="{D56E5FB1-83C7-B9D9-717F-181E5F87EE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B6B424D-912D-E320-E397-94EEAA6B4D9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16199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2CA48-8FBE-3EA1-8862-C5B5E0D4A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DB39E-D219-60C5-7A55-A7DFF9A710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B3AE5-C7A8-806D-12A2-B95A09DD63F8}"/>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a:p>
        </p:txBody>
      </p:sp>
      <p:sp>
        <p:nvSpPr>
          <p:cNvPr id="5" name="Footer Placeholder 4">
            <a:extLst>
              <a:ext uri="{FF2B5EF4-FFF2-40B4-BE49-F238E27FC236}">
                <a16:creationId xmlns:a16="http://schemas.microsoft.com/office/drawing/2014/main" id="{870E5F08-CCF6-EA1C-948E-670B5A822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46476DC-8B6F-5D23-83AE-C0B2854508AB}"/>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8450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4E3E-5BA4-5625-E9D6-0B6A3E5C487D}"/>
              </a:ext>
            </a:extLst>
          </p:cNvPr>
          <p:cNvSpPr>
            <a:spLocks noGrp="1"/>
          </p:cNvSpPr>
          <p:nvPr>
            <p:ph type="title"/>
          </p:nvPr>
        </p:nvSpPr>
        <p:spPr>
          <a:xfrm>
            <a:off x="85725" y="107950"/>
            <a:ext cx="11172825" cy="66357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3664B82-5F71-5C64-8150-ECAC3091B251}"/>
              </a:ext>
            </a:extLst>
          </p:cNvPr>
          <p:cNvSpPr>
            <a:spLocks noGrp="1"/>
          </p:cNvSpPr>
          <p:nvPr>
            <p:ph idx="1"/>
          </p:nvPr>
        </p:nvSpPr>
        <p:spPr>
          <a:xfrm>
            <a:off x="85725" y="950913"/>
            <a:ext cx="11268075" cy="52260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7872273-7E54-2899-0AFE-8FCDF0585B81}"/>
              </a:ext>
            </a:extLst>
          </p:cNvPr>
          <p:cNvSpPr>
            <a:spLocks noGrp="1"/>
          </p:cNvSpPr>
          <p:nvPr>
            <p:ph type="dt" sz="half" idx="10"/>
          </p:nvPr>
        </p:nvSpPr>
        <p:spPr>
          <a:xfrm>
            <a:off x="4169587" y="6356350"/>
            <a:ext cx="2743200" cy="365125"/>
          </a:xfrm>
          <a:prstGeom prst="rect">
            <a:avLst/>
          </a:prstGeom>
        </p:spPr>
        <p:txBody>
          <a:bodyPr/>
          <a:lstStyle>
            <a:lvl1pPr>
              <a:defRPr>
                <a:solidFill>
                  <a:schemeClr val="bg1"/>
                </a:solidFill>
              </a:defRPr>
            </a:lvl1pPr>
          </a:lstStyle>
          <a:p>
            <a:fld id="{3A3B7F1B-B30E-44E7-905C-35D0E6680E59}" type="datetimeFigureOut">
              <a:rPr lang="en-US" smtClean="0"/>
              <a:pPr/>
              <a:t>1/10/2026</a:t>
            </a:fld>
            <a:endParaRPr lang="en-US"/>
          </a:p>
        </p:txBody>
      </p:sp>
      <p:sp>
        <p:nvSpPr>
          <p:cNvPr id="5" name="Footer Placeholder 4">
            <a:extLst>
              <a:ext uri="{FF2B5EF4-FFF2-40B4-BE49-F238E27FC236}">
                <a16:creationId xmlns:a16="http://schemas.microsoft.com/office/drawing/2014/main" id="{690F0F02-6C0C-3366-C353-AF0B8D358786}"/>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SCM Connect</a:t>
            </a:r>
          </a:p>
        </p:txBody>
      </p:sp>
      <p:sp>
        <p:nvSpPr>
          <p:cNvPr id="6" name="Slide Number Placeholder 5">
            <a:extLst>
              <a:ext uri="{FF2B5EF4-FFF2-40B4-BE49-F238E27FC236}">
                <a16:creationId xmlns:a16="http://schemas.microsoft.com/office/drawing/2014/main" id="{1AD4020A-3450-AB0E-9F9E-2911A23FF8C0}"/>
              </a:ext>
            </a:extLst>
          </p:cNvPr>
          <p:cNvSpPr>
            <a:spLocks noGrp="1"/>
          </p:cNvSpPr>
          <p:nvPr>
            <p:ph type="sldNum" sz="quarter" idx="12"/>
          </p:nvPr>
        </p:nvSpPr>
        <p:spPr/>
        <p:txBody>
          <a:bodyPr/>
          <a:lstStyle>
            <a:lvl1pPr>
              <a:defRPr>
                <a:solidFill>
                  <a:schemeClr val="bg1"/>
                </a:solidFill>
              </a:defRPr>
            </a:lvl1pPr>
          </a:lstStyle>
          <a:p>
            <a:fld id="{2BD52B2B-3697-45FB-88EE-B6BDADA42699}" type="slidenum">
              <a:rPr lang="en-US" smtClean="0"/>
              <a:pPr/>
              <a:t>‹#›</a:t>
            </a:fld>
            <a:endParaRPr lang="en-US"/>
          </a:p>
        </p:txBody>
      </p:sp>
    </p:spTree>
    <p:extLst>
      <p:ext uri="{BB962C8B-B14F-4D97-AF65-F5344CB8AC3E}">
        <p14:creationId xmlns:p14="http://schemas.microsoft.com/office/powerpoint/2010/main" val="194585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0D05-BF71-17D5-A921-161AF3572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103D52-0564-29EA-8DD5-1878C48C59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BD4A44-7B36-9000-8CDD-A66CE388CD4E}"/>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a:p>
        </p:txBody>
      </p:sp>
      <p:sp>
        <p:nvSpPr>
          <p:cNvPr id="5" name="Footer Placeholder 4">
            <a:extLst>
              <a:ext uri="{FF2B5EF4-FFF2-40B4-BE49-F238E27FC236}">
                <a16:creationId xmlns:a16="http://schemas.microsoft.com/office/drawing/2014/main" id="{F9E9B11C-4559-CD3D-8DFB-A7F38C3CD2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700947C-2F40-1ED0-E69F-42551DD57616}"/>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45293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4AA3-E6B7-037B-DC58-4924C94FA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20020-9E78-0325-3B72-A5146C9D3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93E667-5AAC-9F8F-0196-55079961DE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4BE6FB-B008-F6D8-593A-75DCFEDC910C}"/>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a:p>
        </p:txBody>
      </p:sp>
      <p:sp>
        <p:nvSpPr>
          <p:cNvPr id="6" name="Footer Placeholder 5">
            <a:extLst>
              <a:ext uri="{FF2B5EF4-FFF2-40B4-BE49-F238E27FC236}">
                <a16:creationId xmlns:a16="http://schemas.microsoft.com/office/drawing/2014/main" id="{0B7BB5A2-A126-5EB1-8ECF-79D067CB1B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07B7273-79EA-E9FE-1032-7BDA382479B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294930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308A-F960-D3AB-663D-413D7558FC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F33B80-C7C9-358F-BAD8-A0B2D7FC3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142ED-98FC-E6F4-B575-47059D2074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AFD083-68A9-5379-BC39-5E67E2F8B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D007A-82A2-51FE-592F-769046CBD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451472-AE41-075D-7EAC-9CAAA8EEFC8A}"/>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a:p>
        </p:txBody>
      </p:sp>
      <p:sp>
        <p:nvSpPr>
          <p:cNvPr id="8" name="Footer Placeholder 7">
            <a:extLst>
              <a:ext uri="{FF2B5EF4-FFF2-40B4-BE49-F238E27FC236}">
                <a16:creationId xmlns:a16="http://schemas.microsoft.com/office/drawing/2014/main" id="{47E7CA22-22E1-7B3B-684F-B53BF4B3E8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778D70C-CA7C-D532-F4FC-8410F826FED5}"/>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38276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641A-AD6A-F4E0-28EF-C79FB4CA5F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72102A-0ABA-69C9-CEA6-875AE649FBE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a:p>
        </p:txBody>
      </p:sp>
      <p:sp>
        <p:nvSpPr>
          <p:cNvPr id="4" name="Footer Placeholder 3">
            <a:extLst>
              <a:ext uri="{FF2B5EF4-FFF2-40B4-BE49-F238E27FC236}">
                <a16:creationId xmlns:a16="http://schemas.microsoft.com/office/drawing/2014/main" id="{61DFE6B5-2E8D-C32D-1E8C-55BD96FF9C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0442390-8410-21AA-73A9-AA855039B1DC}"/>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98436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91243-36FF-AB11-79BA-164D9F6365B0}"/>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a:p>
        </p:txBody>
      </p:sp>
      <p:sp>
        <p:nvSpPr>
          <p:cNvPr id="3" name="Footer Placeholder 2">
            <a:extLst>
              <a:ext uri="{FF2B5EF4-FFF2-40B4-BE49-F238E27FC236}">
                <a16:creationId xmlns:a16="http://schemas.microsoft.com/office/drawing/2014/main" id="{EB592E37-E09C-2003-C735-23F83F672F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257DDA6-7959-226A-0E9A-602EBBB40D5A}"/>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68502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B93C-4120-7CFD-6AEE-0A45055B9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DDCCC7-2AB6-D671-3415-C25BDE71B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E2F6E-C5A9-7DF7-8D09-5184175FD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5DA40-CA0C-F087-8282-FE1C85ECF38B}"/>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a:p>
        </p:txBody>
      </p:sp>
      <p:sp>
        <p:nvSpPr>
          <p:cNvPr id="6" name="Footer Placeholder 5">
            <a:extLst>
              <a:ext uri="{FF2B5EF4-FFF2-40B4-BE49-F238E27FC236}">
                <a16:creationId xmlns:a16="http://schemas.microsoft.com/office/drawing/2014/main" id="{0D8A9500-7A10-8A1B-B80E-3064782CBF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DC26B7D-B013-EE95-C7B3-6423B27A7512}"/>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162769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FFE9-5D95-B563-7BCE-26E2877654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703E3D-C802-A2E4-3AD0-81FD028C4F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CDB72-0589-4367-C923-CDB22BCE3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B29FA-3146-4578-1764-9723891FA569}"/>
              </a:ext>
            </a:extLst>
          </p:cNvPr>
          <p:cNvSpPr>
            <a:spLocks noGrp="1"/>
          </p:cNvSpPr>
          <p:nvPr>
            <p:ph type="dt" sz="half" idx="10"/>
          </p:nvPr>
        </p:nvSpPr>
        <p:spPr>
          <a:xfrm>
            <a:off x="4169587" y="6356350"/>
            <a:ext cx="2743200" cy="365125"/>
          </a:xfrm>
          <a:prstGeom prst="rect">
            <a:avLst/>
          </a:prstGeom>
        </p:spPr>
        <p:txBody>
          <a:bodyPr/>
          <a:lstStyle/>
          <a:p>
            <a:fld id="{3A3B7F1B-B30E-44E7-905C-35D0E6680E59}" type="datetimeFigureOut">
              <a:rPr lang="en-US" smtClean="0"/>
              <a:t>1/10/2026</a:t>
            </a:fld>
            <a:endParaRPr lang="en-US"/>
          </a:p>
        </p:txBody>
      </p:sp>
      <p:sp>
        <p:nvSpPr>
          <p:cNvPr id="6" name="Footer Placeholder 5">
            <a:extLst>
              <a:ext uri="{FF2B5EF4-FFF2-40B4-BE49-F238E27FC236}">
                <a16:creationId xmlns:a16="http://schemas.microsoft.com/office/drawing/2014/main" id="{D20910A3-9AE3-09B5-B048-B5A43721DD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2CB7EAA-86ED-0433-4D19-A907B6A461FD}"/>
              </a:ext>
            </a:extLst>
          </p:cNvPr>
          <p:cNvSpPr>
            <a:spLocks noGrp="1"/>
          </p:cNvSpPr>
          <p:nvPr>
            <p:ph type="sldNum" sz="quarter" idx="12"/>
          </p:nvPr>
        </p:nvSpPr>
        <p:spPr/>
        <p:txBody>
          <a:bodyPr/>
          <a:lstStyle/>
          <a:p>
            <a:fld id="{2BD52B2B-3697-45FB-88EE-B6BDADA42699}" type="slidenum">
              <a:rPr lang="en-US" smtClean="0"/>
              <a:t>‹#›</a:t>
            </a:fld>
            <a:endParaRPr lang="en-US"/>
          </a:p>
        </p:txBody>
      </p:sp>
    </p:spTree>
    <p:extLst>
      <p:ext uri="{BB962C8B-B14F-4D97-AF65-F5344CB8AC3E}">
        <p14:creationId xmlns:p14="http://schemas.microsoft.com/office/powerpoint/2010/main" val="339995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BCDE14-CA66-B7A1-7D12-EA85FA1038E8}"/>
              </a:ext>
            </a:extLst>
          </p:cNvPr>
          <p:cNvPicPr>
            <a:picLocks noChangeAspect="1"/>
          </p:cNvPicPr>
          <p:nvPr userDrawn="1"/>
        </p:nvPicPr>
        <p:blipFill>
          <a:blip r:embed="rId13">
            <a:duotone>
              <a:schemeClr val="accent5">
                <a:shade val="45000"/>
                <a:satMod val="135000"/>
              </a:schemeClr>
              <a:prstClr val="white"/>
            </a:duotone>
          </a:blip>
          <a:stretch>
            <a:fillRect/>
          </a:stretch>
        </p:blipFill>
        <p:spPr>
          <a:xfrm>
            <a:off x="0" y="6176962"/>
            <a:ext cx="9563100" cy="681037"/>
          </a:xfrm>
          <a:prstGeom prst="rect">
            <a:avLst/>
          </a:prstGeom>
          <a:solidFill>
            <a:schemeClr val="bg2"/>
          </a:solidFill>
        </p:spPr>
      </p:pic>
      <p:sp>
        <p:nvSpPr>
          <p:cNvPr id="2" name="Title Placeholder 1">
            <a:extLst>
              <a:ext uri="{FF2B5EF4-FFF2-40B4-BE49-F238E27FC236}">
                <a16:creationId xmlns:a16="http://schemas.microsoft.com/office/drawing/2014/main" id="{A526C1F0-9A13-9562-D1E0-EC70DFD025AE}"/>
              </a:ext>
            </a:extLst>
          </p:cNvPr>
          <p:cNvSpPr>
            <a:spLocks noGrp="1"/>
          </p:cNvSpPr>
          <p:nvPr>
            <p:ph type="title"/>
          </p:nvPr>
        </p:nvSpPr>
        <p:spPr>
          <a:xfrm>
            <a:off x="190500" y="107950"/>
            <a:ext cx="11163300" cy="57308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F7D9FD39-326E-43A8-C885-DD09F1CD0DD8}"/>
              </a:ext>
            </a:extLst>
          </p:cNvPr>
          <p:cNvSpPr>
            <a:spLocks noGrp="1"/>
          </p:cNvSpPr>
          <p:nvPr>
            <p:ph type="body" idx="1"/>
          </p:nvPr>
        </p:nvSpPr>
        <p:spPr>
          <a:xfrm>
            <a:off x="190500" y="952500"/>
            <a:ext cx="11163300" cy="52244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F3350E-D577-0F5A-E2AA-7C7F3667F812}"/>
              </a:ext>
            </a:extLst>
          </p:cNvPr>
          <p:cNvSpPr>
            <a:spLocks noGrp="1"/>
          </p:cNvSpPr>
          <p:nvPr>
            <p:ph type="sldNum" sz="quarter" idx="4"/>
          </p:nvPr>
        </p:nvSpPr>
        <p:spPr>
          <a:xfrm>
            <a:off x="190500" y="6366668"/>
            <a:ext cx="2743200" cy="365125"/>
          </a:xfrm>
          <a:prstGeom prst="rect">
            <a:avLst/>
          </a:prstGeom>
        </p:spPr>
        <p:txBody>
          <a:bodyPr vert="horz" lIns="91440" tIns="45720" rIns="91440" bIns="45720" rtlCol="0" anchor="ctr"/>
          <a:lstStyle>
            <a:lvl1pPr algn="l">
              <a:defRPr sz="1200">
                <a:solidFill>
                  <a:schemeClr val="bg1"/>
                </a:solidFill>
              </a:defRPr>
            </a:lvl1pPr>
          </a:lstStyle>
          <a:p>
            <a:fld id="{2BD52B2B-3697-45FB-88EE-B6BDADA42699}" type="slidenum">
              <a:rPr lang="en-US" smtClean="0"/>
              <a:pPr/>
              <a:t>‹#›</a:t>
            </a:fld>
            <a:endParaRPr lang="en-US"/>
          </a:p>
        </p:txBody>
      </p:sp>
      <p:pic>
        <p:nvPicPr>
          <p:cNvPr id="8" name="Picture 7">
            <a:extLst>
              <a:ext uri="{FF2B5EF4-FFF2-40B4-BE49-F238E27FC236}">
                <a16:creationId xmlns:a16="http://schemas.microsoft.com/office/drawing/2014/main" id="{DB1AD55E-2C0A-B0DA-F2C1-9911B2322D5B}"/>
              </a:ext>
            </a:extLst>
          </p:cNvPr>
          <p:cNvPicPr/>
          <p:nvPr userDrawn="1"/>
        </p:nvPicPr>
        <p:blipFill>
          <a:blip r:embed="rId14">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Tree>
    <p:extLst>
      <p:ext uri="{BB962C8B-B14F-4D97-AF65-F5344CB8AC3E}">
        <p14:creationId xmlns:p14="http://schemas.microsoft.com/office/powerpoint/2010/main" val="3049650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hyperlink" Target="https://www.rawpixel.com/search/inventory" TargetMode="External"/><Relationship Id="rId3" Type="http://schemas.openxmlformats.org/officeDocument/2006/relationships/image" Target="../media/image78.png"/><Relationship Id="rId7" Type="http://schemas.microsoft.com/office/2007/relationships/hdphoto" Target="../media/hdphoto2.wdp"/><Relationship Id="rId12"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hyperlink" Target="https://pixabay.com/en/customer-service-1433639/" TargetMode="External"/><Relationship Id="rId5" Type="http://schemas.openxmlformats.org/officeDocument/2006/relationships/hyperlink" Target="https://www.pngall.com/manufacture-png/"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8" Type="http://schemas.openxmlformats.org/officeDocument/2006/relationships/hyperlink" Target="https://www.rawpixel.com/search/inventory" TargetMode="External"/><Relationship Id="rId3" Type="http://schemas.openxmlformats.org/officeDocument/2006/relationships/image" Target="../media/image78.png"/><Relationship Id="rId7" Type="http://schemas.microsoft.com/office/2007/relationships/hdphoto" Target="../media/hdphoto2.wdp"/><Relationship Id="rId12"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hyperlink" Target="https://pixabay.com/en/customer-service-1433639/" TargetMode="External"/><Relationship Id="rId5" Type="http://schemas.openxmlformats.org/officeDocument/2006/relationships/hyperlink" Target="https://www.pngall.com/manufacture-png/"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jpg"/><Relationship Id="rId4" Type="http://schemas.openxmlformats.org/officeDocument/2006/relationships/image" Target="../media/image37.png"/><Relationship Id="rId9" Type="http://schemas.openxmlformats.org/officeDocument/2006/relationships/image" Target="../media/image41.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53.jpe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4.svg"/><Relationship Id="rId21" Type="http://schemas.openxmlformats.org/officeDocument/2006/relationships/image" Target="../media/image61.png"/><Relationship Id="rId7" Type="http://schemas.openxmlformats.org/officeDocument/2006/relationships/image" Target="../media/image48.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3.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6.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5.jpe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587666" y="2115488"/>
            <a:ext cx="11016668" cy="2122714"/>
          </a:xfrm>
        </p:spPr>
        <p:txBody>
          <a:bodyPr>
            <a:noAutofit/>
          </a:bodyPr>
          <a:lstStyle/>
          <a:p>
            <a:pPr algn="l">
              <a:lnSpc>
                <a:spcPct val="150000"/>
              </a:lnSpc>
            </a:pPr>
            <a:r>
              <a:rPr lang="en-US" sz="3600" dirty="0">
                <a:latin typeface="+mn-lt"/>
                <a:cs typeface="Arial" panose="020B0604020202020204" pitchFamily="34" charset="0"/>
              </a:rPr>
              <a:t>Exclusive Case Studies on Supply Chain Management</a:t>
            </a:r>
            <a:br>
              <a:rPr lang="en-US" sz="3600" dirty="0">
                <a:latin typeface="+mn-lt"/>
                <a:cs typeface="Arial" panose="020B0604020202020204" pitchFamily="34" charset="0"/>
              </a:rPr>
            </a:br>
            <a:r>
              <a:rPr lang="en-US" sz="3200" dirty="0">
                <a:latin typeface="+mn-lt"/>
                <a:cs typeface="Arial" panose="020B0604020202020204" pitchFamily="34" charset="0"/>
              </a:rPr>
              <a:t>Case Study: Sales &amp; Operations Planning</a:t>
            </a:r>
            <a:br>
              <a:rPr lang="en-US" sz="3200" dirty="0">
                <a:latin typeface="+mn-lt"/>
                <a:cs typeface="Arial" panose="020B0604020202020204" pitchFamily="34" charset="0"/>
              </a:rPr>
            </a:br>
            <a:r>
              <a:rPr lang="en-US" sz="3200" b="0" dirty="0">
                <a:latin typeface="+mn-lt"/>
                <a:cs typeface="Arial" panose="020B0604020202020204" pitchFamily="34" charset="0"/>
              </a:rPr>
              <a:t>11-Jan-2026</a:t>
            </a:r>
          </a:p>
        </p:txBody>
      </p:sp>
    </p:spTree>
    <p:extLst>
      <p:ext uri="{BB962C8B-B14F-4D97-AF65-F5344CB8AC3E}">
        <p14:creationId xmlns:p14="http://schemas.microsoft.com/office/powerpoint/2010/main" val="619386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86C0F6-BDA4-29DE-0D6C-0A6A522F0584}"/>
              </a:ext>
            </a:extLst>
          </p:cNvPr>
          <p:cNvSpPr/>
          <p:nvPr/>
        </p:nvSpPr>
        <p:spPr>
          <a:xfrm>
            <a:off x="237393" y="1177663"/>
            <a:ext cx="3714184" cy="228897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Lower operating cost</a:t>
            </a:r>
          </a:p>
          <a:p>
            <a:pPr marL="90488" indent="-90488">
              <a:spcBef>
                <a:spcPts val="600"/>
              </a:spcBef>
              <a:buFont typeface="Arial" panose="020B0604020202020204" pitchFamily="34" charset="0"/>
              <a:buChar char="•"/>
            </a:pPr>
            <a:r>
              <a:rPr lang="en-US" sz="1200" dirty="0"/>
              <a:t>Upto ~87% cost savings on resources (source: Everest Consulting, 2023)</a:t>
            </a:r>
          </a:p>
          <a:p>
            <a:pPr marL="90488" indent="-90488">
              <a:spcBef>
                <a:spcPts val="600"/>
              </a:spcBef>
              <a:buFont typeface="Arial" panose="020B0604020202020204" pitchFamily="34" charset="0"/>
              <a:buChar char="•"/>
            </a:pPr>
            <a:r>
              <a:rPr lang="en-US" sz="1200" dirty="0"/>
              <a:t>Shift from fixed operating cost and capital cost to variable operating cost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offshore supply chain activities to India?</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Lower operating cost | Established model | Business resilience | Digital and data | Talent pool | Continuous improvement</a:t>
            </a:r>
          </a:p>
        </p:txBody>
      </p:sp>
      <p:sp>
        <p:nvSpPr>
          <p:cNvPr id="4" name="Rectangle 3">
            <a:extLst>
              <a:ext uri="{FF2B5EF4-FFF2-40B4-BE49-F238E27FC236}">
                <a16:creationId xmlns:a16="http://schemas.microsoft.com/office/drawing/2014/main" id="{40A2D180-9997-2B50-D34B-F22A81093BDD}"/>
              </a:ext>
            </a:extLst>
          </p:cNvPr>
          <p:cNvSpPr/>
          <p:nvPr/>
        </p:nvSpPr>
        <p:spPr>
          <a:xfrm>
            <a:off x="4113480" y="1177663"/>
            <a:ext cx="3714184" cy="228897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Established offshore delivery model</a:t>
            </a:r>
          </a:p>
          <a:p>
            <a:pPr marL="90488" indent="-90488">
              <a:spcBef>
                <a:spcPts val="600"/>
              </a:spcBef>
              <a:buFont typeface="Arial" panose="020B0604020202020204" pitchFamily="34" charset="0"/>
              <a:buChar char="•"/>
            </a:pPr>
            <a:r>
              <a:rPr lang="en-US" sz="1200" dirty="0"/>
              <a:t>Globalization, technology advancement enabling remote working, and increasing need of cost reduction are key drivers</a:t>
            </a:r>
          </a:p>
          <a:p>
            <a:pPr marL="90488" indent="-90488">
              <a:spcBef>
                <a:spcPts val="600"/>
              </a:spcBef>
              <a:buFont typeface="Arial" panose="020B0604020202020204" pitchFamily="34" charset="0"/>
              <a:buChar char="•"/>
            </a:pPr>
            <a:r>
              <a:rPr lang="en-US" sz="1200" dirty="0"/>
              <a:t>~2.4mn FTEs are employed by offshore business services of global companies, in addition to a substantially higher number outsourced to third parties</a:t>
            </a:r>
          </a:p>
          <a:p>
            <a:pPr marL="90488" indent="-90488">
              <a:spcBef>
                <a:spcPts val="600"/>
              </a:spcBef>
              <a:buFont typeface="Arial" panose="020B0604020202020204" pitchFamily="34" charset="0"/>
              <a:buChar char="•"/>
            </a:pPr>
            <a:r>
              <a:rPr lang="en-US" sz="1200" dirty="0"/>
              <a:t>India continues as the most popular offshore services destination accounting for ~50% of the deployed headcount</a:t>
            </a:r>
          </a:p>
        </p:txBody>
      </p:sp>
      <p:sp>
        <p:nvSpPr>
          <p:cNvPr id="6" name="Rectangle 5">
            <a:extLst>
              <a:ext uri="{FF2B5EF4-FFF2-40B4-BE49-F238E27FC236}">
                <a16:creationId xmlns:a16="http://schemas.microsoft.com/office/drawing/2014/main" id="{DC42FE90-7F1E-8E8C-413A-580454334A8C}"/>
              </a:ext>
            </a:extLst>
          </p:cNvPr>
          <p:cNvSpPr/>
          <p:nvPr/>
        </p:nvSpPr>
        <p:spPr>
          <a:xfrm>
            <a:off x="237393" y="3750089"/>
            <a:ext cx="3714184" cy="2288970"/>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Deep data and technology skills</a:t>
            </a:r>
          </a:p>
          <a:p>
            <a:pPr marL="90488" indent="-90488">
              <a:spcBef>
                <a:spcPts val="600"/>
              </a:spcBef>
              <a:buFont typeface="Arial" panose="020B0604020202020204" pitchFamily="34" charset="0"/>
              <a:buChar char="•"/>
            </a:pPr>
            <a:r>
              <a:rPr lang="en-US" sz="1200" dirty="0"/>
              <a:t>The supply chains across the world are witnessing a digital shake-up. To ride this transformation companies need resources which are data and digital native</a:t>
            </a:r>
          </a:p>
          <a:p>
            <a:pPr marL="90488" indent="-90488">
              <a:spcBef>
                <a:spcPts val="600"/>
              </a:spcBef>
              <a:buFont typeface="Arial" panose="020B0604020202020204" pitchFamily="34" charset="0"/>
              <a:buChar char="•"/>
            </a:pPr>
            <a:r>
              <a:rPr lang="en-US" sz="1200" dirty="0"/>
              <a:t>With its well matured </a:t>
            </a:r>
            <a:r>
              <a:rPr lang="en-US" sz="1200" dirty="0" err="1"/>
              <a:t>ITeS</a:t>
            </a:r>
            <a:r>
              <a:rPr lang="en-US" sz="1200" dirty="0"/>
              <a:t> ecosystem, India is well positioned to fulfill such need</a:t>
            </a:r>
          </a:p>
        </p:txBody>
      </p:sp>
      <p:sp>
        <p:nvSpPr>
          <p:cNvPr id="8" name="Rectangle 7">
            <a:extLst>
              <a:ext uri="{FF2B5EF4-FFF2-40B4-BE49-F238E27FC236}">
                <a16:creationId xmlns:a16="http://schemas.microsoft.com/office/drawing/2014/main" id="{A06F85B2-B748-A497-B26F-A5D3B99E7D2A}"/>
              </a:ext>
            </a:extLst>
          </p:cNvPr>
          <p:cNvSpPr/>
          <p:nvPr/>
        </p:nvSpPr>
        <p:spPr>
          <a:xfrm>
            <a:off x="4113480" y="3750089"/>
            <a:ext cx="3714184" cy="228897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Large experienced talent pool</a:t>
            </a:r>
          </a:p>
          <a:p>
            <a:pPr marL="90488" indent="-90488">
              <a:spcBef>
                <a:spcPts val="600"/>
              </a:spcBef>
              <a:buFont typeface="Arial" panose="020B0604020202020204" pitchFamily="34" charset="0"/>
              <a:buChar char="•"/>
            </a:pPr>
            <a:r>
              <a:rPr lang="en-US" sz="1200" dirty="0"/>
              <a:t>Convergence of operational, supply chain domain and data &amp; technology expertise requires multi-skilled employees</a:t>
            </a:r>
          </a:p>
          <a:p>
            <a:pPr marL="90488" indent="-90488">
              <a:spcBef>
                <a:spcPts val="600"/>
              </a:spcBef>
              <a:buFont typeface="Arial" panose="020B0604020202020204" pitchFamily="34" charset="0"/>
              <a:buChar char="•"/>
            </a:pPr>
            <a:r>
              <a:rPr lang="en-US" sz="1200" dirty="0"/>
              <a:t>With its burgeoning domestic sector, India has access to abundant pool of experienced supply chain resources</a:t>
            </a:r>
          </a:p>
        </p:txBody>
      </p:sp>
      <p:sp>
        <p:nvSpPr>
          <p:cNvPr id="9" name="Rectangle 8">
            <a:extLst>
              <a:ext uri="{FF2B5EF4-FFF2-40B4-BE49-F238E27FC236}">
                <a16:creationId xmlns:a16="http://schemas.microsoft.com/office/drawing/2014/main" id="{9646BBEE-4CE9-582F-990B-4F257A1DDB6E}"/>
              </a:ext>
            </a:extLst>
          </p:cNvPr>
          <p:cNvSpPr/>
          <p:nvPr/>
        </p:nvSpPr>
        <p:spPr>
          <a:xfrm>
            <a:off x="7985441" y="1177663"/>
            <a:ext cx="3714184" cy="2288970"/>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Business resilience</a:t>
            </a:r>
          </a:p>
          <a:p>
            <a:pPr marL="90488" indent="-90488">
              <a:spcBef>
                <a:spcPts val="600"/>
              </a:spcBef>
              <a:buFont typeface="Arial" panose="020B0604020202020204" pitchFamily="34" charset="0"/>
              <a:buChar char="•"/>
            </a:pPr>
            <a:r>
              <a:rPr lang="en-US" sz="1200" dirty="0"/>
              <a:t>Flexibility in ramping up and down</a:t>
            </a:r>
          </a:p>
          <a:p>
            <a:pPr marL="90488" indent="-90488">
              <a:spcBef>
                <a:spcPts val="600"/>
              </a:spcBef>
              <a:buFont typeface="Arial" panose="020B0604020202020204" pitchFamily="34" charset="0"/>
              <a:buChar char="•"/>
            </a:pPr>
            <a:r>
              <a:rPr lang="en-US" sz="1200" dirty="0"/>
              <a:t>Strategic alliances with fewer but reliable outsourcing providers can guarantee ongoing operations at times of disruption</a:t>
            </a:r>
          </a:p>
          <a:p>
            <a:pPr marL="90488" indent="-90488">
              <a:spcBef>
                <a:spcPts val="600"/>
              </a:spcBef>
              <a:buFont typeface="Arial" panose="020B0604020202020204" pitchFamily="34" charset="0"/>
              <a:buChar char="•"/>
            </a:pPr>
            <a:r>
              <a:rPr lang="en-US" sz="1200" dirty="0"/>
              <a:t>Extending working hours of the organization through addition of time zones</a:t>
            </a:r>
          </a:p>
          <a:p>
            <a:pPr algn="ctr">
              <a:spcBef>
                <a:spcPts val="600"/>
              </a:spcBef>
            </a:pPr>
            <a:endParaRPr lang="en-US" sz="1200" dirty="0"/>
          </a:p>
        </p:txBody>
      </p:sp>
      <p:sp>
        <p:nvSpPr>
          <p:cNvPr id="10" name="Rectangle 9">
            <a:extLst>
              <a:ext uri="{FF2B5EF4-FFF2-40B4-BE49-F238E27FC236}">
                <a16:creationId xmlns:a16="http://schemas.microsoft.com/office/drawing/2014/main" id="{193AED67-3863-D060-D825-50CEFF834DBE}"/>
              </a:ext>
            </a:extLst>
          </p:cNvPr>
          <p:cNvSpPr/>
          <p:nvPr/>
        </p:nvSpPr>
        <p:spPr>
          <a:xfrm>
            <a:off x="7985441" y="3750089"/>
            <a:ext cx="3714184" cy="2288970"/>
          </a:xfrm>
          <a:prstGeom prst="rect">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b="1" dirty="0"/>
              <a:t>   Continuous improvement and innovation</a:t>
            </a:r>
          </a:p>
          <a:p>
            <a:pPr marL="90488" indent="-90488">
              <a:spcBef>
                <a:spcPts val="600"/>
              </a:spcBef>
              <a:buFont typeface="Arial" panose="020B0604020202020204" pitchFamily="34" charset="0"/>
              <a:buChar char="•"/>
            </a:pPr>
            <a:r>
              <a:rPr lang="en-US" sz="1200" dirty="0"/>
              <a:t>The evolving operating model has established a process of continuous improvement and innovation in the offshored activities</a:t>
            </a:r>
          </a:p>
          <a:p>
            <a:pPr marL="90488" indent="-90488">
              <a:spcBef>
                <a:spcPts val="600"/>
              </a:spcBef>
              <a:buFont typeface="Arial" panose="020B0604020202020204" pitchFamily="34" charset="0"/>
              <a:buChar char="•"/>
            </a:pPr>
            <a:r>
              <a:rPr lang="en-US" sz="1200" dirty="0"/>
              <a:t>These are also driven by underlying contractual obligations</a:t>
            </a:r>
          </a:p>
          <a:p>
            <a:pPr algn="ctr">
              <a:spcBef>
                <a:spcPts val="600"/>
              </a:spcBef>
            </a:pPr>
            <a:endParaRPr lang="en-US" sz="1200" dirty="0"/>
          </a:p>
        </p:txBody>
      </p:sp>
      <p:sp>
        <p:nvSpPr>
          <p:cNvPr id="11" name="Oval 10">
            <a:extLst>
              <a:ext uri="{FF2B5EF4-FFF2-40B4-BE49-F238E27FC236}">
                <a16:creationId xmlns:a16="http://schemas.microsoft.com/office/drawing/2014/main" id="{B4F351C7-05BF-4FAE-773F-48AE4752BCB2}"/>
              </a:ext>
            </a:extLst>
          </p:cNvPr>
          <p:cNvSpPr/>
          <p:nvPr/>
        </p:nvSpPr>
        <p:spPr>
          <a:xfrm>
            <a:off x="149952" y="1040909"/>
            <a:ext cx="452595" cy="452595"/>
          </a:xfrm>
          <a:prstGeom prst="ellipse">
            <a:avLst/>
          </a:prstGeom>
          <a:solidFill>
            <a:schemeClr val="accent2">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2E90DA6C-9B6E-B071-F36E-B0011216504E}"/>
              </a:ext>
            </a:extLst>
          </p:cNvPr>
          <p:cNvSpPr/>
          <p:nvPr/>
        </p:nvSpPr>
        <p:spPr>
          <a:xfrm>
            <a:off x="3985069" y="1040909"/>
            <a:ext cx="452595" cy="452595"/>
          </a:xfrm>
          <a:prstGeom prst="ellipse">
            <a:avLst/>
          </a:prstGeom>
          <a:solidFill>
            <a:schemeClr val="accent3">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8932423C-98AB-7828-450E-3117F0E65BDC}"/>
              </a:ext>
            </a:extLst>
          </p:cNvPr>
          <p:cNvSpPr/>
          <p:nvPr/>
        </p:nvSpPr>
        <p:spPr>
          <a:xfrm>
            <a:off x="7872847" y="1040909"/>
            <a:ext cx="452595" cy="452595"/>
          </a:xfrm>
          <a:prstGeom prst="ellipse">
            <a:avLst/>
          </a:prstGeom>
          <a:solidFill>
            <a:schemeClr val="accent4">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46962A98-F026-1C1C-707A-8E72CCD3783D}"/>
              </a:ext>
            </a:extLst>
          </p:cNvPr>
          <p:cNvSpPr/>
          <p:nvPr/>
        </p:nvSpPr>
        <p:spPr>
          <a:xfrm>
            <a:off x="7872847" y="3617362"/>
            <a:ext cx="452595" cy="452595"/>
          </a:xfrm>
          <a:prstGeom prst="ellipse">
            <a:avLst/>
          </a:prstGeom>
          <a:solidFill>
            <a:srgbClr val="99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FAA070F5-512B-F77B-ACE2-C7F48797CC4A}"/>
              </a:ext>
            </a:extLst>
          </p:cNvPr>
          <p:cNvSpPr/>
          <p:nvPr/>
        </p:nvSpPr>
        <p:spPr>
          <a:xfrm>
            <a:off x="3985069" y="3617362"/>
            <a:ext cx="452595" cy="452595"/>
          </a:xfrm>
          <a:prstGeom prst="ellipse">
            <a:avLst/>
          </a:prstGeom>
          <a:solidFill>
            <a:schemeClr val="accent6">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9DF3EE5C-B57C-4050-8684-9AF57FF929D4}"/>
              </a:ext>
            </a:extLst>
          </p:cNvPr>
          <p:cNvSpPr/>
          <p:nvPr/>
        </p:nvSpPr>
        <p:spPr>
          <a:xfrm>
            <a:off x="149952" y="3617362"/>
            <a:ext cx="452595" cy="452595"/>
          </a:xfrm>
          <a:prstGeom prst="ellipse">
            <a:avLst/>
          </a:prstGeom>
          <a:solidFill>
            <a:schemeClr val="accent5">
              <a:lumMod val="5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402581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46ADD5A-A72D-8770-773B-3B9BF640A629}"/>
              </a:ext>
            </a:extLst>
          </p:cNvPr>
          <p:cNvSpPr txBox="1">
            <a:spLocks/>
          </p:cNvSpPr>
          <p:nvPr/>
        </p:nvSpPr>
        <p:spPr>
          <a:xfrm>
            <a:off x="626053" y="2534888"/>
            <a:ext cx="10939894" cy="6639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sz="3200" b="1" dirty="0">
                <a:latin typeface="+mn-lt"/>
                <a:cs typeface="Arial" panose="020B0604020202020204" pitchFamily="34" charset="0"/>
              </a:rPr>
              <a:t>Supply Chain Playbook</a:t>
            </a:r>
          </a:p>
        </p:txBody>
      </p:sp>
      <p:pic>
        <p:nvPicPr>
          <p:cNvPr id="8" name="Picture 7">
            <a:extLst>
              <a:ext uri="{FF2B5EF4-FFF2-40B4-BE49-F238E27FC236}">
                <a16:creationId xmlns:a16="http://schemas.microsoft.com/office/drawing/2014/main" id="{42901AFF-106C-6B9E-3A97-31844929F3D4}"/>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2464145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33BFE-5749-8C07-2845-083A0B69A2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96F51E-3F51-ABE2-C452-E5AF11258D9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2" name="Picture 1">
            <a:extLst>
              <a:ext uri="{FF2B5EF4-FFF2-40B4-BE49-F238E27FC236}">
                <a16:creationId xmlns:a16="http://schemas.microsoft.com/office/drawing/2014/main" id="{972A0AB8-FFF3-0591-C078-B6358E2BAB27}"/>
              </a:ext>
            </a:extLst>
          </p:cNvPr>
          <p:cNvPicPr>
            <a:picLocks noChangeAspect="1"/>
          </p:cNvPicPr>
          <p:nvPr/>
        </p:nvPicPr>
        <p:blipFill>
          <a:blip r:embed="rId3">
            <a:extLst>
              <a:ext uri="{28A0092B-C50C-407E-A947-70E740481C1C}">
                <a14:useLocalDpi xmlns:a14="http://schemas.microsoft.com/office/drawing/2010/main" val="0"/>
              </a:ext>
            </a:extLst>
          </a:blip>
          <a:srcRect t="4505"/>
          <a:stretch>
            <a:fillRect/>
          </a:stretch>
        </p:blipFill>
        <p:spPr>
          <a:xfrm>
            <a:off x="93306" y="0"/>
            <a:ext cx="11383347" cy="6114653"/>
          </a:xfrm>
          <a:prstGeom prst="rect">
            <a:avLst/>
          </a:prstGeom>
        </p:spPr>
      </p:pic>
    </p:spTree>
    <p:extLst>
      <p:ext uri="{BB962C8B-B14F-4D97-AF65-F5344CB8AC3E}">
        <p14:creationId xmlns:p14="http://schemas.microsoft.com/office/powerpoint/2010/main" val="228495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950A-1AA3-1430-FECD-25A0CC127E7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35661E6-C37D-C8EC-6B7E-9775221DB665}"/>
              </a:ext>
            </a:extLst>
          </p:cNvPr>
          <p:cNvSpPr txBox="1"/>
          <p:nvPr/>
        </p:nvSpPr>
        <p:spPr>
          <a:xfrm>
            <a:off x="166596" y="20032"/>
            <a:ext cx="3763148" cy="830997"/>
          </a:xfrm>
          <a:prstGeom prst="rect">
            <a:avLst/>
          </a:prstGeom>
          <a:noFill/>
        </p:spPr>
        <p:txBody>
          <a:bodyPr wrap="square" rtlCol="0">
            <a:spAutoFit/>
          </a:bodyPr>
          <a:lstStyle/>
          <a:p>
            <a:r>
              <a:rPr lang="en-US" sz="2400" b="1" dirty="0">
                <a:cs typeface="Calibri" panose="020F0502020204030204" pitchFamily="34" charset="0"/>
              </a:rPr>
              <a:t>50 Exclusive Case Studies on </a:t>
            </a:r>
          </a:p>
          <a:p>
            <a:r>
              <a:rPr lang="en-US" sz="2400" b="1" dirty="0">
                <a:cs typeface="Calibri" panose="020F0502020204030204" pitchFamily="34" charset="0"/>
              </a:rPr>
              <a:t>Supply Chain Management</a:t>
            </a:r>
          </a:p>
        </p:txBody>
      </p:sp>
      <p:pic>
        <p:nvPicPr>
          <p:cNvPr id="3" name="Picture 2">
            <a:extLst>
              <a:ext uri="{FF2B5EF4-FFF2-40B4-BE49-F238E27FC236}">
                <a16:creationId xmlns:a16="http://schemas.microsoft.com/office/drawing/2014/main" id="{2F50D391-068F-C2B6-590E-2520A810DDB2}"/>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B14489C6-8877-856A-ED89-2DE003F822CC}"/>
              </a:ext>
            </a:extLst>
          </p:cNvPr>
          <p:cNvSpPr txBox="1"/>
          <p:nvPr/>
        </p:nvSpPr>
        <p:spPr>
          <a:xfrm>
            <a:off x="256691" y="1161257"/>
            <a:ext cx="3582957" cy="3847207"/>
          </a:xfrm>
          <a:prstGeom prst="rect">
            <a:avLst/>
          </a:prstGeom>
          <a:noFill/>
          <a:ln>
            <a:solidFill>
              <a:schemeClr val="tx1"/>
            </a:solidFill>
          </a:ln>
        </p:spPr>
        <p:txBody>
          <a:bodyPr wrap="square" rtlCol="0">
            <a:spAutoFit/>
          </a:bodyPr>
          <a:lstStyle/>
          <a:p>
            <a:r>
              <a:rPr lang="en-IN" b="1" dirty="0"/>
              <a:t>What will you learn?</a:t>
            </a:r>
          </a:p>
          <a:p>
            <a:endParaRPr lang="en-IN" dirty="0"/>
          </a:p>
          <a:p>
            <a:pPr marL="285750" indent="-285750">
              <a:buFont typeface="Courier New" panose="02070309020205020404" pitchFamily="49" charset="0"/>
              <a:buChar char="o"/>
            </a:pPr>
            <a:r>
              <a:rPr lang="en-IN" sz="1600" dirty="0"/>
              <a:t>Structuring a Supply Chain Problem</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Sales &amp; Operations Planning</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Supply Chain Mapping – Upstream as well as Downstream</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Location Planning to determine the most suitable location for the facility</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Interpreting Results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Scenario based Simulations</a:t>
            </a:r>
          </a:p>
        </p:txBody>
      </p:sp>
      <p:pic>
        <p:nvPicPr>
          <p:cNvPr id="5" name="Picture 4">
            <a:extLst>
              <a:ext uri="{FF2B5EF4-FFF2-40B4-BE49-F238E27FC236}">
                <a16:creationId xmlns:a16="http://schemas.microsoft.com/office/drawing/2014/main" id="{77DC0C94-A14D-1841-2E19-47EF603DE932}"/>
              </a:ext>
            </a:extLst>
          </p:cNvPr>
          <p:cNvPicPr>
            <a:picLocks noChangeAspect="1"/>
          </p:cNvPicPr>
          <p:nvPr/>
        </p:nvPicPr>
        <p:blipFill>
          <a:blip r:embed="rId3">
            <a:extLst>
              <a:ext uri="{28A0092B-C50C-407E-A947-70E740481C1C}">
                <a14:useLocalDpi xmlns:a14="http://schemas.microsoft.com/office/drawing/2010/main" val="0"/>
              </a:ext>
            </a:extLst>
          </a:blip>
          <a:srcRect b="9524"/>
          <a:stretch>
            <a:fillRect/>
          </a:stretch>
        </p:blipFill>
        <p:spPr>
          <a:xfrm>
            <a:off x="4318519" y="20032"/>
            <a:ext cx="6763670" cy="6119511"/>
          </a:xfrm>
          <a:prstGeom prst="rect">
            <a:avLst/>
          </a:prstGeom>
        </p:spPr>
      </p:pic>
    </p:spTree>
    <p:extLst>
      <p:ext uri="{BB962C8B-B14F-4D97-AF65-F5344CB8AC3E}">
        <p14:creationId xmlns:p14="http://schemas.microsoft.com/office/powerpoint/2010/main" val="2331957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6D965-53DE-6DA3-5215-3C3C6A8617B5}"/>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E01BB9EE-AF5A-FB16-E790-4C5677C24FA4}"/>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Case Study : Sales &amp; Ops Planning</a:t>
            </a:r>
          </a:p>
        </p:txBody>
      </p:sp>
      <p:pic>
        <p:nvPicPr>
          <p:cNvPr id="3" name="Picture 2">
            <a:extLst>
              <a:ext uri="{FF2B5EF4-FFF2-40B4-BE49-F238E27FC236}">
                <a16:creationId xmlns:a16="http://schemas.microsoft.com/office/drawing/2014/main" id="{5274204D-6250-D152-A7B8-D1C50D11B6EF}"/>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903543B1-AE27-F00A-57C3-817559F3908D}"/>
              </a:ext>
            </a:extLst>
          </p:cNvPr>
          <p:cNvSpPr txBox="1">
            <a:spLocks/>
          </p:cNvSpPr>
          <p:nvPr/>
        </p:nvSpPr>
        <p:spPr>
          <a:xfrm>
            <a:off x="251926" y="461062"/>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11-Jan-2026</a:t>
            </a:r>
          </a:p>
        </p:txBody>
      </p:sp>
      <p:sp>
        <p:nvSpPr>
          <p:cNvPr id="5" name="TextBox 4">
            <a:extLst>
              <a:ext uri="{FF2B5EF4-FFF2-40B4-BE49-F238E27FC236}">
                <a16:creationId xmlns:a16="http://schemas.microsoft.com/office/drawing/2014/main" id="{43BAF114-A8A6-DD45-85B4-ADC2B1552366}"/>
              </a:ext>
            </a:extLst>
          </p:cNvPr>
          <p:cNvSpPr txBox="1"/>
          <p:nvPr/>
        </p:nvSpPr>
        <p:spPr>
          <a:xfrm>
            <a:off x="251927" y="1026368"/>
            <a:ext cx="4226768" cy="4832092"/>
          </a:xfrm>
          <a:prstGeom prst="rect">
            <a:avLst/>
          </a:prstGeom>
          <a:noFill/>
          <a:ln>
            <a:solidFill>
              <a:schemeClr val="tx1"/>
            </a:solidFill>
          </a:ln>
        </p:spPr>
        <p:txBody>
          <a:bodyPr wrap="square" rtlCol="0">
            <a:spAutoFit/>
          </a:bodyPr>
          <a:lstStyle/>
          <a:p>
            <a:r>
              <a:rPr lang="en-IN" b="1" dirty="0"/>
              <a:t>What will you learn?</a:t>
            </a:r>
          </a:p>
          <a:p>
            <a:endParaRPr lang="en-IN" dirty="0"/>
          </a:p>
          <a:p>
            <a:pPr marL="285750" indent="-285750">
              <a:buFont typeface="Courier New" panose="02070309020205020404" pitchFamily="49" charset="0"/>
              <a:buChar char="o"/>
            </a:pPr>
            <a:r>
              <a:rPr lang="en-IN" sz="1600" dirty="0"/>
              <a:t>Structuring the Problem</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Data Requirements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Defining the Objectives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Structuring the Demand Plan</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Identification of Cross functional constraints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Integrating Demand with Production and Procurement plans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Enhancing customer service levels by stabilizing Production and Supply Plans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r>
              <a:rPr lang="en-IN" sz="1600" dirty="0"/>
              <a:t>Process discipline beats forecast prediction</a:t>
            </a:r>
          </a:p>
        </p:txBody>
      </p:sp>
      <p:pic>
        <p:nvPicPr>
          <p:cNvPr id="4" name="Picture 3">
            <a:extLst>
              <a:ext uri="{FF2B5EF4-FFF2-40B4-BE49-F238E27FC236}">
                <a16:creationId xmlns:a16="http://schemas.microsoft.com/office/drawing/2014/main" id="{1AFCA6F3-3C76-C88B-0E4C-8D95586D7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669" y="20032"/>
            <a:ext cx="6100850" cy="6100850"/>
          </a:xfrm>
          <a:prstGeom prst="rect">
            <a:avLst/>
          </a:prstGeom>
        </p:spPr>
      </p:pic>
    </p:spTree>
    <p:extLst>
      <p:ext uri="{BB962C8B-B14F-4D97-AF65-F5344CB8AC3E}">
        <p14:creationId xmlns:p14="http://schemas.microsoft.com/office/powerpoint/2010/main" val="310577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33DB32-7711-7214-86D0-0C7DFE37C081}"/>
              </a:ext>
            </a:extLst>
          </p:cNvPr>
          <p:cNvSpPr txBox="1"/>
          <p:nvPr/>
        </p:nvSpPr>
        <p:spPr>
          <a:xfrm>
            <a:off x="753425" y="854838"/>
            <a:ext cx="5142729" cy="1200329"/>
          </a:xfrm>
          <a:prstGeom prst="rect">
            <a:avLst/>
          </a:prstGeom>
          <a:solidFill>
            <a:schemeClr val="bg1">
              <a:lumMod val="85000"/>
            </a:schemeClr>
          </a:solidFill>
          <a:ln>
            <a:noFill/>
          </a:ln>
        </p:spPr>
        <p:txBody>
          <a:bodyPr wrap="square" rtlCol="0">
            <a:spAutoFit/>
          </a:bodyPr>
          <a:lstStyle/>
          <a:p>
            <a:r>
              <a:rPr lang="en-US" dirty="0">
                <a:latin typeface="Calibri" panose="020F0502020204030204" pitchFamily="34" charset="0"/>
                <a:cs typeface="Calibri" panose="020F0502020204030204" pitchFamily="34" charset="0"/>
              </a:rPr>
              <a:t>Management, Visibility and Planning interactions between Manufacturer and Suppliers ( Procure to Pay Cycle) as well as Manufacturer to Customers (Order to Cash Cycle)</a:t>
            </a:r>
          </a:p>
        </p:txBody>
      </p:sp>
      <p:sp>
        <p:nvSpPr>
          <p:cNvPr id="26" name="TextBox 25">
            <a:extLst>
              <a:ext uri="{FF2B5EF4-FFF2-40B4-BE49-F238E27FC236}">
                <a16:creationId xmlns:a16="http://schemas.microsoft.com/office/drawing/2014/main" id="{7E9ED85E-5F94-AF89-58A5-43FEA7D4D299}"/>
              </a:ext>
            </a:extLst>
          </p:cNvPr>
          <p:cNvSpPr txBox="1"/>
          <p:nvPr/>
        </p:nvSpPr>
        <p:spPr>
          <a:xfrm>
            <a:off x="5511800" y="3276600"/>
            <a:ext cx="577237" cy="369332"/>
          </a:xfrm>
          <a:prstGeom prst="rect">
            <a:avLst/>
          </a:prstGeom>
          <a:solidFill>
            <a:srgbClr val="5494A8"/>
          </a:solidFill>
          <a:ln>
            <a:solidFill>
              <a:schemeClr val="tx1"/>
            </a:solidFill>
          </a:ln>
        </p:spPr>
        <p:txBody>
          <a:bodyPr wrap="square" rtlCol="0">
            <a:spAutoFit/>
          </a:bodyPr>
          <a:lstStyle/>
          <a:p>
            <a:r>
              <a:rPr lang="en-US" b="1" dirty="0"/>
              <a:t>M 1</a:t>
            </a:r>
          </a:p>
        </p:txBody>
      </p:sp>
      <p:sp>
        <p:nvSpPr>
          <p:cNvPr id="27" name="TextBox 26">
            <a:extLst>
              <a:ext uri="{FF2B5EF4-FFF2-40B4-BE49-F238E27FC236}">
                <a16:creationId xmlns:a16="http://schemas.microsoft.com/office/drawing/2014/main" id="{FB20D2F9-885F-AA6F-DC5D-FDFEA7141BD1}"/>
              </a:ext>
            </a:extLst>
          </p:cNvPr>
          <p:cNvSpPr txBox="1"/>
          <p:nvPr/>
        </p:nvSpPr>
        <p:spPr>
          <a:xfrm>
            <a:off x="8178800" y="3276600"/>
            <a:ext cx="474867" cy="369332"/>
          </a:xfrm>
          <a:prstGeom prst="rect">
            <a:avLst/>
          </a:prstGeom>
          <a:solidFill>
            <a:srgbClr val="5494A8"/>
          </a:solidFill>
          <a:ln>
            <a:solidFill>
              <a:schemeClr val="tx1"/>
            </a:solidFill>
          </a:ln>
        </p:spPr>
        <p:txBody>
          <a:bodyPr wrap="square" rtlCol="0">
            <a:spAutoFit/>
          </a:bodyPr>
          <a:lstStyle/>
          <a:p>
            <a:r>
              <a:rPr lang="en-US" b="1" dirty="0"/>
              <a:t>C1</a:t>
            </a:r>
          </a:p>
        </p:txBody>
      </p:sp>
      <p:sp>
        <p:nvSpPr>
          <p:cNvPr id="28" name="TextBox 27">
            <a:extLst>
              <a:ext uri="{FF2B5EF4-FFF2-40B4-BE49-F238E27FC236}">
                <a16:creationId xmlns:a16="http://schemas.microsoft.com/office/drawing/2014/main" id="{B3832274-D22D-C7FE-B759-4CD6A629C673}"/>
              </a:ext>
            </a:extLst>
          </p:cNvPr>
          <p:cNvSpPr txBox="1"/>
          <p:nvPr/>
        </p:nvSpPr>
        <p:spPr>
          <a:xfrm>
            <a:off x="10604500" y="3276600"/>
            <a:ext cx="474867" cy="369332"/>
          </a:xfrm>
          <a:prstGeom prst="rect">
            <a:avLst/>
          </a:prstGeom>
          <a:solidFill>
            <a:srgbClr val="5494A8"/>
          </a:solidFill>
          <a:ln>
            <a:solidFill>
              <a:schemeClr val="tx1"/>
            </a:solidFill>
          </a:ln>
        </p:spPr>
        <p:txBody>
          <a:bodyPr wrap="square" rtlCol="0">
            <a:spAutoFit/>
          </a:bodyPr>
          <a:lstStyle/>
          <a:p>
            <a:r>
              <a:rPr lang="en-US" b="1" dirty="0"/>
              <a:t>C2</a:t>
            </a:r>
          </a:p>
        </p:txBody>
      </p:sp>
      <p:sp>
        <p:nvSpPr>
          <p:cNvPr id="29" name="TextBox 28">
            <a:extLst>
              <a:ext uri="{FF2B5EF4-FFF2-40B4-BE49-F238E27FC236}">
                <a16:creationId xmlns:a16="http://schemas.microsoft.com/office/drawing/2014/main" id="{2F9575C2-5DDB-7B3F-3B81-0E8D9EA50E00}"/>
              </a:ext>
            </a:extLst>
          </p:cNvPr>
          <p:cNvSpPr txBox="1"/>
          <p:nvPr/>
        </p:nvSpPr>
        <p:spPr>
          <a:xfrm>
            <a:off x="2908300" y="3276600"/>
            <a:ext cx="474254" cy="369332"/>
          </a:xfrm>
          <a:prstGeom prst="rect">
            <a:avLst/>
          </a:prstGeom>
          <a:solidFill>
            <a:srgbClr val="5494A8"/>
          </a:solidFill>
          <a:ln>
            <a:solidFill>
              <a:schemeClr val="tx1"/>
            </a:solidFill>
          </a:ln>
        </p:spPr>
        <p:txBody>
          <a:bodyPr wrap="square" rtlCol="0">
            <a:spAutoFit/>
          </a:bodyPr>
          <a:lstStyle/>
          <a:p>
            <a:r>
              <a:rPr lang="en-US" b="1" dirty="0"/>
              <a:t>S1</a:t>
            </a:r>
          </a:p>
        </p:txBody>
      </p:sp>
      <p:sp>
        <p:nvSpPr>
          <p:cNvPr id="30" name="TextBox 29">
            <a:extLst>
              <a:ext uri="{FF2B5EF4-FFF2-40B4-BE49-F238E27FC236}">
                <a16:creationId xmlns:a16="http://schemas.microsoft.com/office/drawing/2014/main" id="{23A72CE9-CA85-B7D6-6E13-3A44849CEDA5}"/>
              </a:ext>
            </a:extLst>
          </p:cNvPr>
          <p:cNvSpPr txBox="1"/>
          <p:nvPr/>
        </p:nvSpPr>
        <p:spPr>
          <a:xfrm>
            <a:off x="508000" y="3276600"/>
            <a:ext cx="498271" cy="369332"/>
          </a:xfrm>
          <a:prstGeom prst="rect">
            <a:avLst/>
          </a:prstGeom>
          <a:solidFill>
            <a:srgbClr val="5494A8"/>
          </a:solidFill>
          <a:ln>
            <a:solidFill>
              <a:schemeClr val="tx1"/>
            </a:solidFill>
          </a:ln>
        </p:spPr>
        <p:txBody>
          <a:bodyPr wrap="square" rtlCol="0">
            <a:spAutoFit/>
          </a:bodyPr>
          <a:lstStyle/>
          <a:p>
            <a:r>
              <a:rPr lang="en-US" b="1" dirty="0"/>
              <a:t>S2</a:t>
            </a:r>
          </a:p>
        </p:txBody>
      </p:sp>
      <p:sp>
        <p:nvSpPr>
          <p:cNvPr id="32" name="TextBox 31">
            <a:extLst>
              <a:ext uri="{FF2B5EF4-FFF2-40B4-BE49-F238E27FC236}">
                <a16:creationId xmlns:a16="http://schemas.microsoft.com/office/drawing/2014/main" id="{EC60DC2C-6E0E-FA19-81C6-67348E01F3AE}"/>
              </a:ext>
            </a:extLst>
          </p:cNvPr>
          <p:cNvSpPr txBox="1"/>
          <p:nvPr/>
        </p:nvSpPr>
        <p:spPr>
          <a:xfrm>
            <a:off x="2752724" y="4046295"/>
            <a:ext cx="10191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3" name="TextBox 32">
            <a:extLst>
              <a:ext uri="{FF2B5EF4-FFF2-40B4-BE49-F238E27FC236}">
                <a16:creationId xmlns:a16="http://schemas.microsoft.com/office/drawing/2014/main" id="{E7D46C28-AFF2-B4B3-D113-1AF797C267CC}"/>
              </a:ext>
            </a:extLst>
          </p:cNvPr>
          <p:cNvSpPr txBox="1"/>
          <p:nvPr/>
        </p:nvSpPr>
        <p:spPr>
          <a:xfrm>
            <a:off x="8070850" y="4102172"/>
            <a:ext cx="7810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4" name="TextBox 33">
            <a:extLst>
              <a:ext uri="{FF2B5EF4-FFF2-40B4-BE49-F238E27FC236}">
                <a16:creationId xmlns:a16="http://schemas.microsoft.com/office/drawing/2014/main" id="{7937ADA4-0341-FD46-7238-CC2D53685333}"/>
              </a:ext>
            </a:extLst>
          </p:cNvPr>
          <p:cNvSpPr txBox="1"/>
          <p:nvPr/>
        </p:nvSpPr>
        <p:spPr>
          <a:xfrm>
            <a:off x="1043305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35" name="TextBox 34">
            <a:extLst>
              <a:ext uri="{FF2B5EF4-FFF2-40B4-BE49-F238E27FC236}">
                <a16:creationId xmlns:a16="http://schemas.microsoft.com/office/drawing/2014/main" id="{A5454549-4408-9DE7-0508-142099A1E776}"/>
              </a:ext>
            </a:extLst>
          </p:cNvPr>
          <p:cNvSpPr txBox="1"/>
          <p:nvPr/>
        </p:nvSpPr>
        <p:spPr>
          <a:xfrm>
            <a:off x="50800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46" name="Right Arrow 45">
            <a:extLst>
              <a:ext uri="{FF2B5EF4-FFF2-40B4-BE49-F238E27FC236}">
                <a16:creationId xmlns:a16="http://schemas.microsoft.com/office/drawing/2014/main" id="{F1854F0D-FCB3-F59D-9C54-5EF0618D4DA8}"/>
              </a:ext>
            </a:extLst>
          </p:cNvPr>
          <p:cNvSpPr/>
          <p:nvPr/>
        </p:nvSpPr>
        <p:spPr>
          <a:xfrm rot="10800000">
            <a:off x="1112633" y="3279704"/>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E88BFDF-FDF1-8FEE-7538-43EC4B7E6FC9}"/>
              </a:ext>
            </a:extLst>
          </p:cNvPr>
          <p:cNvSpPr/>
          <p:nvPr/>
        </p:nvSpPr>
        <p:spPr>
          <a:xfrm rot="10800000">
            <a:off x="3712754" y="3256977"/>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D1CC683-1970-DCD0-E18F-114C0BCAF106}"/>
              </a:ext>
            </a:extLst>
          </p:cNvPr>
          <p:cNvSpPr/>
          <p:nvPr/>
        </p:nvSpPr>
        <p:spPr>
          <a:xfrm>
            <a:off x="6426200" y="3267622"/>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2D653E17-B1E8-BEC7-873F-7BA8D675951C}"/>
              </a:ext>
            </a:extLst>
          </p:cNvPr>
          <p:cNvSpPr/>
          <p:nvPr/>
        </p:nvSpPr>
        <p:spPr>
          <a:xfrm>
            <a:off x="8933678" y="3289436"/>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Several people working on a conveyor belt&#10;&#10;Description automatically generated">
            <a:extLst>
              <a:ext uri="{FF2B5EF4-FFF2-40B4-BE49-F238E27FC236}">
                <a16:creationId xmlns:a16="http://schemas.microsoft.com/office/drawing/2014/main" id="{AE5D2EE2-A1FB-5A89-23D0-9DEA2A97F7B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844845" y="3674200"/>
            <a:ext cx="1900575" cy="999697"/>
          </a:xfrm>
          <a:prstGeom prst="rect">
            <a:avLst/>
          </a:prstGeom>
        </p:spPr>
      </p:pic>
      <p:pic>
        <p:nvPicPr>
          <p:cNvPr id="58" name="Picture 57" descr="A group of people holding objects&#10;&#10;Description automatically generated">
            <a:extLst>
              <a:ext uri="{FF2B5EF4-FFF2-40B4-BE49-F238E27FC236}">
                <a16:creationId xmlns:a16="http://schemas.microsoft.com/office/drawing/2014/main" id="{38E777D3-0BF1-AAA2-EC00-A44B842C449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sharpenSoften amount="50000"/>
                    </a14:imgEffect>
                    <a14:imgEffect>
                      <a14:saturation sat="400000"/>
                    </a14:imgEffect>
                  </a14:imgLayer>
                </a14:imgProps>
              </a:ext>
              <a:ext uri="{837473B0-CC2E-450A-ABE3-18F120FF3D39}">
                <a1611:picAttrSrcUrl xmlns:a1611="http://schemas.microsoft.com/office/drawing/2016/11/main" r:id="rId8"/>
              </a:ext>
            </a:extLst>
          </a:blip>
          <a:stretch>
            <a:fillRect/>
          </a:stretch>
        </p:blipFill>
        <p:spPr>
          <a:xfrm>
            <a:off x="1284390" y="3700783"/>
            <a:ext cx="1183945" cy="939384"/>
          </a:xfrm>
          <a:prstGeom prst="rect">
            <a:avLst/>
          </a:prstGeom>
        </p:spPr>
      </p:pic>
      <p:pic>
        <p:nvPicPr>
          <p:cNvPr id="60" name="Picture 59" descr="A round blue circle with two people shaking hands&#10;&#10;Description automatically generated">
            <a:extLst>
              <a:ext uri="{FF2B5EF4-FFF2-40B4-BE49-F238E27FC236}">
                <a16:creationId xmlns:a16="http://schemas.microsoft.com/office/drawing/2014/main" id="{1069F35C-601F-72A8-D1FB-92EFC295BC5D}"/>
              </a:ext>
            </a:extLst>
          </p:cNvPr>
          <p:cNvPicPr>
            <a:picLocks noChangeAspect="1"/>
          </p:cNvPicPr>
          <p:nvPr/>
        </p:nvPicPr>
        <p:blipFill>
          <a:blip r:embed="rId9">
            <a:duotone>
              <a:prstClr val="black"/>
              <a:srgbClr val="156082">
                <a:lumMod val="60000"/>
                <a:lumOff val="40000"/>
                <a:tint val="45000"/>
                <a:satMod val="400000"/>
              </a:srgbClr>
            </a:duotone>
            <a:extLst>
              <a:ext uri="{BEBA8EAE-BF5A-486C-A8C5-ECC9F3942E4B}">
                <a14:imgProps xmlns:a14="http://schemas.microsoft.com/office/drawing/2010/main">
                  <a14:imgLayer r:embed="rId10">
                    <a14:imgEffect>
                      <a14:backgroundRemoval t="10000" b="90000" l="10000" r="90000"/>
                    </a14:imgEffect>
                    <a14:imgEffect>
                      <a14:colorTemperature colorTemp="4700"/>
                    </a14:imgEffect>
                  </a14:imgLayer>
                </a14:imgProps>
              </a:ext>
              <a:ext uri="{837473B0-CC2E-450A-ABE3-18F120FF3D39}">
                <a1611:picAttrSrcUrl xmlns:a1611="http://schemas.microsoft.com/office/drawing/2016/11/main" r:id="rId11"/>
              </a:ext>
            </a:extLst>
          </a:blip>
          <a:stretch>
            <a:fillRect/>
          </a:stretch>
        </p:blipFill>
        <p:spPr>
          <a:xfrm>
            <a:off x="9088569" y="3630600"/>
            <a:ext cx="999429" cy="999696"/>
          </a:xfrm>
          <a:prstGeom prst="rect">
            <a:avLst/>
          </a:prstGeom>
          <a:ln>
            <a:noFill/>
          </a:ln>
        </p:spPr>
      </p:pic>
      <p:pic>
        <p:nvPicPr>
          <p:cNvPr id="3" name="Picture 2">
            <a:extLst>
              <a:ext uri="{FF2B5EF4-FFF2-40B4-BE49-F238E27FC236}">
                <a16:creationId xmlns:a16="http://schemas.microsoft.com/office/drawing/2014/main" id="{CF1C1B67-859A-11AD-1742-82B9B16D1A97}"/>
              </a:ext>
            </a:extLst>
          </p:cNvPr>
          <p:cNvPicPr/>
          <p:nvPr/>
        </p:nvPicPr>
        <p:blipFill>
          <a:blip r:embed="rId1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4" name="TextBox 3">
            <a:extLst>
              <a:ext uri="{FF2B5EF4-FFF2-40B4-BE49-F238E27FC236}">
                <a16:creationId xmlns:a16="http://schemas.microsoft.com/office/drawing/2014/main" id="{EBB3983E-DDF2-5C71-5B1D-F736040E2376}"/>
              </a:ext>
            </a:extLst>
          </p:cNvPr>
          <p:cNvSpPr txBox="1"/>
          <p:nvPr/>
        </p:nvSpPr>
        <p:spPr>
          <a:xfrm>
            <a:off x="405498" y="464701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SUPPLIER</a:t>
            </a:r>
          </a:p>
        </p:txBody>
      </p:sp>
      <p:sp>
        <p:nvSpPr>
          <p:cNvPr id="6" name="TextBox 5">
            <a:extLst>
              <a:ext uri="{FF2B5EF4-FFF2-40B4-BE49-F238E27FC236}">
                <a16:creationId xmlns:a16="http://schemas.microsoft.com/office/drawing/2014/main" id="{A7685CD4-F3C5-14AA-22A3-33A677D9FB2C}"/>
              </a:ext>
            </a:extLst>
          </p:cNvPr>
          <p:cNvSpPr txBox="1"/>
          <p:nvPr/>
        </p:nvSpPr>
        <p:spPr>
          <a:xfrm>
            <a:off x="10190500" y="463029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CUSTOMER</a:t>
            </a:r>
          </a:p>
        </p:txBody>
      </p:sp>
      <p:sp>
        <p:nvSpPr>
          <p:cNvPr id="8" name="TextBox 7">
            <a:extLst>
              <a:ext uri="{FF2B5EF4-FFF2-40B4-BE49-F238E27FC236}">
                <a16:creationId xmlns:a16="http://schemas.microsoft.com/office/drawing/2014/main" id="{E5FAE4BD-6DC2-5435-9AEB-CB66B77CB9BF}"/>
              </a:ext>
            </a:extLst>
          </p:cNvPr>
          <p:cNvSpPr txBox="1"/>
          <p:nvPr/>
        </p:nvSpPr>
        <p:spPr>
          <a:xfrm>
            <a:off x="1700388" y="2783690"/>
            <a:ext cx="4143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Upstream Supply Chain </a:t>
            </a:r>
          </a:p>
        </p:txBody>
      </p:sp>
      <p:sp>
        <p:nvSpPr>
          <p:cNvPr id="13" name="TextBox 12">
            <a:extLst>
              <a:ext uri="{FF2B5EF4-FFF2-40B4-BE49-F238E27FC236}">
                <a16:creationId xmlns:a16="http://schemas.microsoft.com/office/drawing/2014/main" id="{3931A842-D0DE-F6F5-CE5E-10C262C829AE}"/>
              </a:ext>
            </a:extLst>
          </p:cNvPr>
          <p:cNvSpPr txBox="1"/>
          <p:nvPr/>
        </p:nvSpPr>
        <p:spPr>
          <a:xfrm>
            <a:off x="7017058" y="2712478"/>
            <a:ext cx="4143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Downstream Supply Chain </a:t>
            </a:r>
          </a:p>
        </p:txBody>
      </p:sp>
      <p:sp>
        <p:nvSpPr>
          <p:cNvPr id="7" name="TextBox 6">
            <a:extLst>
              <a:ext uri="{FF2B5EF4-FFF2-40B4-BE49-F238E27FC236}">
                <a16:creationId xmlns:a16="http://schemas.microsoft.com/office/drawing/2014/main" id="{97FFA961-43CA-4359-EE6A-72BB3BC328B7}"/>
              </a:ext>
            </a:extLst>
          </p:cNvPr>
          <p:cNvSpPr txBox="1"/>
          <p:nvPr/>
        </p:nvSpPr>
        <p:spPr>
          <a:xfrm>
            <a:off x="8851900" y="665084"/>
            <a:ext cx="3233653" cy="1169551"/>
          </a:xfrm>
          <a:prstGeom prst="rect">
            <a:avLst/>
          </a:prstGeom>
          <a:solidFill>
            <a:schemeClr val="bg1">
              <a:lumMod val="85000"/>
            </a:schemeClr>
          </a:solidFill>
          <a:ln>
            <a:noFill/>
          </a:ln>
        </p:spPr>
        <p:txBody>
          <a:bodyPr wrap="square" rtlCol="0">
            <a:spAutoFit/>
          </a:bodyPr>
          <a:lstStyle/>
          <a:p>
            <a:pPr marL="342900" indent="-342900">
              <a:buAutoNum type="arabicParenR"/>
            </a:pPr>
            <a:r>
              <a:rPr lang="en-US" sz="1400" dirty="0">
                <a:latin typeface="Calibri" panose="020F0502020204030204" pitchFamily="34" charset="0"/>
                <a:cs typeface="Calibri" panose="020F0502020204030204" pitchFamily="34" charset="0"/>
              </a:rPr>
              <a:t>Manage Upstream &amp; Downstream Supply Chains</a:t>
            </a:r>
          </a:p>
          <a:p>
            <a:pPr marL="342900" indent="-342900">
              <a:buAutoNum type="arabicParenR"/>
            </a:pPr>
            <a:r>
              <a:rPr lang="en-US" sz="1400" dirty="0">
                <a:latin typeface="Calibri" panose="020F0502020204030204" pitchFamily="34" charset="0"/>
                <a:cs typeface="Calibri" panose="020F0502020204030204" pitchFamily="34" charset="0"/>
              </a:rPr>
              <a:t> Procure to Pay  &amp; Order to Cash</a:t>
            </a:r>
          </a:p>
          <a:p>
            <a:pPr marL="342900" indent="-342900">
              <a:buAutoNum type="arabicParenR"/>
            </a:pPr>
            <a:r>
              <a:rPr lang="en-US" sz="1400" dirty="0">
                <a:latin typeface="Calibri" panose="020F0502020204030204" pitchFamily="34" charset="0"/>
                <a:cs typeface="Calibri" panose="020F0502020204030204" pitchFamily="34" charset="0"/>
              </a:rPr>
              <a:t>Ensure visibility  between Supplier Tier 2 and Customer Tier 2</a:t>
            </a:r>
          </a:p>
        </p:txBody>
      </p:sp>
      <p:sp>
        <p:nvSpPr>
          <p:cNvPr id="9" name="TextBox 8">
            <a:extLst>
              <a:ext uri="{FF2B5EF4-FFF2-40B4-BE49-F238E27FC236}">
                <a16:creationId xmlns:a16="http://schemas.microsoft.com/office/drawing/2014/main" id="{E62D8A10-3FB8-C059-B857-D45B13A6F16D}"/>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Supply Chain Management-Scope</a:t>
            </a:r>
          </a:p>
        </p:txBody>
      </p:sp>
    </p:spTree>
    <p:extLst>
      <p:ext uri="{BB962C8B-B14F-4D97-AF65-F5344CB8AC3E}">
        <p14:creationId xmlns:p14="http://schemas.microsoft.com/office/powerpoint/2010/main" val="7118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p:cTn id="21" dur="500" fill="hold"/>
                                        <p:tgtEl>
                                          <p:spTgt spid="47"/>
                                        </p:tgtEl>
                                        <p:attrNameLst>
                                          <p:attrName>ppt_w</p:attrName>
                                        </p:attrNameLst>
                                      </p:cBhvr>
                                      <p:tavLst>
                                        <p:tav tm="0">
                                          <p:val>
                                            <p:fltVal val="0"/>
                                          </p:val>
                                        </p:tav>
                                        <p:tav tm="100000">
                                          <p:val>
                                            <p:strVal val="#ppt_w"/>
                                          </p:val>
                                        </p:tav>
                                      </p:tavLst>
                                    </p:anim>
                                    <p:anim calcmode="lin" valueType="num">
                                      <p:cBhvr>
                                        <p:cTn id="22" dur="500" fill="hold"/>
                                        <p:tgtEl>
                                          <p:spTgt spid="47"/>
                                        </p:tgtEl>
                                        <p:attrNameLst>
                                          <p:attrName>ppt_h</p:attrName>
                                        </p:attrNameLst>
                                      </p:cBhvr>
                                      <p:tavLst>
                                        <p:tav tm="0">
                                          <p:val>
                                            <p:fltVal val="0"/>
                                          </p:val>
                                        </p:tav>
                                        <p:tav tm="100000">
                                          <p:val>
                                            <p:strVal val="#ppt_h"/>
                                          </p:val>
                                        </p:tav>
                                      </p:tavLst>
                                    </p:anim>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Effect transition="in" filter="fad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p:cTn id="49" dur="500" fill="hold"/>
                                        <p:tgtEl>
                                          <p:spTgt spid="58"/>
                                        </p:tgtEl>
                                        <p:attrNameLst>
                                          <p:attrName>ppt_w</p:attrName>
                                        </p:attrNameLst>
                                      </p:cBhvr>
                                      <p:tavLst>
                                        <p:tav tm="0">
                                          <p:val>
                                            <p:fltVal val="0"/>
                                          </p:val>
                                        </p:tav>
                                        <p:tav tm="100000">
                                          <p:val>
                                            <p:strVal val="#ppt_w"/>
                                          </p:val>
                                        </p:tav>
                                      </p:tavLst>
                                    </p:anim>
                                    <p:anim calcmode="lin" valueType="num">
                                      <p:cBhvr>
                                        <p:cTn id="50" dur="500" fill="hold"/>
                                        <p:tgtEl>
                                          <p:spTgt spid="58"/>
                                        </p:tgtEl>
                                        <p:attrNameLst>
                                          <p:attrName>ppt_h</p:attrName>
                                        </p:attrNameLst>
                                      </p:cBhvr>
                                      <p:tavLst>
                                        <p:tav tm="0">
                                          <p:val>
                                            <p:fltVal val="0"/>
                                          </p:val>
                                        </p:tav>
                                        <p:tav tm="100000">
                                          <p:val>
                                            <p:strVal val="#ppt_h"/>
                                          </p:val>
                                        </p:tav>
                                      </p:tavLst>
                                    </p:anim>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p:cTn id="77" dur="500" fill="hold"/>
                                        <p:tgtEl>
                                          <p:spTgt spid="48"/>
                                        </p:tgtEl>
                                        <p:attrNameLst>
                                          <p:attrName>ppt_w</p:attrName>
                                        </p:attrNameLst>
                                      </p:cBhvr>
                                      <p:tavLst>
                                        <p:tav tm="0">
                                          <p:val>
                                            <p:fltVal val="0"/>
                                          </p:val>
                                        </p:tav>
                                        <p:tav tm="100000">
                                          <p:val>
                                            <p:strVal val="#ppt_w"/>
                                          </p:val>
                                        </p:tav>
                                      </p:tavLst>
                                    </p:anim>
                                    <p:anim calcmode="lin" valueType="num">
                                      <p:cBhvr>
                                        <p:cTn id="78" dur="500" fill="hold"/>
                                        <p:tgtEl>
                                          <p:spTgt spid="48"/>
                                        </p:tgtEl>
                                        <p:attrNameLst>
                                          <p:attrName>ppt_h</p:attrName>
                                        </p:attrNameLst>
                                      </p:cBhvr>
                                      <p:tavLst>
                                        <p:tav tm="0">
                                          <p:val>
                                            <p:fltVal val="0"/>
                                          </p:val>
                                        </p:tav>
                                        <p:tav tm="100000">
                                          <p:val>
                                            <p:strVal val="#ppt_h"/>
                                          </p:val>
                                        </p:tav>
                                      </p:tavLst>
                                    </p:anim>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p:cTn id="91" dur="500" fill="hold"/>
                                        <p:tgtEl>
                                          <p:spTgt spid="33"/>
                                        </p:tgtEl>
                                        <p:attrNameLst>
                                          <p:attrName>ppt_w</p:attrName>
                                        </p:attrNameLst>
                                      </p:cBhvr>
                                      <p:tavLst>
                                        <p:tav tm="0">
                                          <p:val>
                                            <p:fltVal val="0"/>
                                          </p:val>
                                        </p:tav>
                                        <p:tav tm="100000">
                                          <p:val>
                                            <p:strVal val="#ppt_w"/>
                                          </p:val>
                                        </p:tav>
                                      </p:tavLst>
                                    </p:anim>
                                    <p:anim calcmode="lin" valueType="num">
                                      <p:cBhvr>
                                        <p:cTn id="92" dur="500" fill="hold"/>
                                        <p:tgtEl>
                                          <p:spTgt spid="33"/>
                                        </p:tgtEl>
                                        <p:attrNameLst>
                                          <p:attrName>ppt_h</p:attrName>
                                        </p:attrNameLst>
                                      </p:cBhvr>
                                      <p:tavLst>
                                        <p:tav tm="0">
                                          <p:val>
                                            <p:fltVal val="0"/>
                                          </p:val>
                                        </p:tav>
                                        <p:tav tm="100000">
                                          <p:val>
                                            <p:strVal val="#ppt_h"/>
                                          </p:val>
                                        </p:tav>
                                      </p:tavLst>
                                    </p:anim>
                                    <p:animEffect transition="in" filter="fade">
                                      <p:cBhvr>
                                        <p:cTn id="93" dur="500"/>
                                        <p:tgtEl>
                                          <p:spTgt spid="3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49"/>
                                        </p:tgtEl>
                                        <p:attrNameLst>
                                          <p:attrName>style.visibility</p:attrName>
                                        </p:attrNameLst>
                                      </p:cBhvr>
                                      <p:to>
                                        <p:strVal val="visible"/>
                                      </p:to>
                                    </p:set>
                                    <p:anim calcmode="lin" valueType="num">
                                      <p:cBhvr>
                                        <p:cTn id="98" dur="500" fill="hold"/>
                                        <p:tgtEl>
                                          <p:spTgt spid="49"/>
                                        </p:tgtEl>
                                        <p:attrNameLst>
                                          <p:attrName>ppt_w</p:attrName>
                                        </p:attrNameLst>
                                      </p:cBhvr>
                                      <p:tavLst>
                                        <p:tav tm="0">
                                          <p:val>
                                            <p:fltVal val="0"/>
                                          </p:val>
                                        </p:tav>
                                        <p:tav tm="100000">
                                          <p:val>
                                            <p:strVal val="#ppt_w"/>
                                          </p:val>
                                        </p:tav>
                                      </p:tavLst>
                                    </p:anim>
                                    <p:anim calcmode="lin" valueType="num">
                                      <p:cBhvr>
                                        <p:cTn id="99" dur="500" fill="hold"/>
                                        <p:tgtEl>
                                          <p:spTgt spid="49"/>
                                        </p:tgtEl>
                                        <p:attrNameLst>
                                          <p:attrName>ppt_h</p:attrName>
                                        </p:attrNameLst>
                                      </p:cBhvr>
                                      <p:tavLst>
                                        <p:tav tm="0">
                                          <p:val>
                                            <p:fltVal val="0"/>
                                          </p:val>
                                        </p:tav>
                                        <p:tav tm="100000">
                                          <p:val>
                                            <p:strVal val="#ppt_h"/>
                                          </p:val>
                                        </p:tav>
                                      </p:tavLst>
                                    </p:anim>
                                    <p:animEffect transition="in" filter="fade">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p:cTn id="105" dur="500" fill="hold"/>
                                        <p:tgtEl>
                                          <p:spTgt spid="60"/>
                                        </p:tgtEl>
                                        <p:attrNameLst>
                                          <p:attrName>ppt_w</p:attrName>
                                        </p:attrNameLst>
                                      </p:cBhvr>
                                      <p:tavLst>
                                        <p:tav tm="0">
                                          <p:val>
                                            <p:fltVal val="0"/>
                                          </p:val>
                                        </p:tav>
                                        <p:tav tm="100000">
                                          <p:val>
                                            <p:strVal val="#ppt_w"/>
                                          </p:val>
                                        </p:tav>
                                      </p:tavLst>
                                    </p:anim>
                                    <p:anim calcmode="lin" valueType="num">
                                      <p:cBhvr>
                                        <p:cTn id="106" dur="500" fill="hold"/>
                                        <p:tgtEl>
                                          <p:spTgt spid="60"/>
                                        </p:tgtEl>
                                        <p:attrNameLst>
                                          <p:attrName>ppt_h</p:attrName>
                                        </p:attrNameLst>
                                      </p:cBhvr>
                                      <p:tavLst>
                                        <p:tav tm="0">
                                          <p:val>
                                            <p:fltVal val="0"/>
                                          </p:val>
                                        </p:tav>
                                        <p:tav tm="100000">
                                          <p:val>
                                            <p:strVal val="#ppt_h"/>
                                          </p:val>
                                        </p:tav>
                                      </p:tavLst>
                                    </p:anim>
                                    <p:animEffect transition="in" filter="fade">
                                      <p:cBhvr>
                                        <p:cTn id="107" dur="500"/>
                                        <p:tgtEl>
                                          <p:spTgt spid="60"/>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p:cTn id="112" dur="500" fill="hold"/>
                                        <p:tgtEl>
                                          <p:spTgt spid="28"/>
                                        </p:tgtEl>
                                        <p:attrNameLst>
                                          <p:attrName>ppt_w</p:attrName>
                                        </p:attrNameLst>
                                      </p:cBhvr>
                                      <p:tavLst>
                                        <p:tav tm="0">
                                          <p:val>
                                            <p:fltVal val="0"/>
                                          </p:val>
                                        </p:tav>
                                        <p:tav tm="100000">
                                          <p:val>
                                            <p:strVal val="#ppt_w"/>
                                          </p:val>
                                        </p:tav>
                                      </p:tavLst>
                                    </p:anim>
                                    <p:anim calcmode="lin" valueType="num">
                                      <p:cBhvr>
                                        <p:cTn id="113" dur="500" fill="hold"/>
                                        <p:tgtEl>
                                          <p:spTgt spid="28"/>
                                        </p:tgtEl>
                                        <p:attrNameLst>
                                          <p:attrName>ppt_h</p:attrName>
                                        </p:attrNameLst>
                                      </p:cBhvr>
                                      <p:tavLst>
                                        <p:tav tm="0">
                                          <p:val>
                                            <p:fltVal val="0"/>
                                          </p:val>
                                        </p:tav>
                                        <p:tav tm="100000">
                                          <p:val>
                                            <p:strVal val="#ppt_h"/>
                                          </p:val>
                                        </p:tav>
                                      </p:tavLst>
                                    </p:anim>
                                    <p:animEffect transition="in" filter="fade">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p:cTn id="119" dur="500" fill="hold"/>
                                        <p:tgtEl>
                                          <p:spTgt spid="34"/>
                                        </p:tgtEl>
                                        <p:attrNameLst>
                                          <p:attrName>ppt_w</p:attrName>
                                        </p:attrNameLst>
                                      </p:cBhvr>
                                      <p:tavLst>
                                        <p:tav tm="0">
                                          <p:val>
                                            <p:fltVal val="0"/>
                                          </p:val>
                                        </p:tav>
                                        <p:tav tm="100000">
                                          <p:val>
                                            <p:strVal val="#ppt_w"/>
                                          </p:val>
                                        </p:tav>
                                      </p:tavLst>
                                    </p:anim>
                                    <p:anim calcmode="lin" valueType="num">
                                      <p:cBhvr>
                                        <p:cTn id="120" dur="500" fill="hold"/>
                                        <p:tgtEl>
                                          <p:spTgt spid="34"/>
                                        </p:tgtEl>
                                        <p:attrNameLst>
                                          <p:attrName>ppt_h</p:attrName>
                                        </p:attrNameLst>
                                      </p:cBhvr>
                                      <p:tavLst>
                                        <p:tav tm="0">
                                          <p:val>
                                            <p:fltVal val="0"/>
                                          </p:val>
                                        </p:tav>
                                        <p:tav tm="100000">
                                          <p:val>
                                            <p:strVal val="#ppt_h"/>
                                          </p:val>
                                        </p:tav>
                                      </p:tavLst>
                                    </p:anim>
                                    <p:animEffect transition="in" filter="fad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6"/>
                                        </p:tgtEl>
                                        <p:attrNameLst>
                                          <p:attrName>style.visibility</p:attrName>
                                        </p:attrNameLst>
                                      </p:cBhvr>
                                      <p:to>
                                        <p:strVal val="visible"/>
                                      </p:to>
                                    </p:set>
                                    <p:anim calcmode="lin" valueType="num">
                                      <p:cBhvr>
                                        <p:cTn id="126" dur="500" fill="hold"/>
                                        <p:tgtEl>
                                          <p:spTgt spid="6"/>
                                        </p:tgtEl>
                                        <p:attrNameLst>
                                          <p:attrName>ppt_w</p:attrName>
                                        </p:attrNameLst>
                                      </p:cBhvr>
                                      <p:tavLst>
                                        <p:tav tm="0">
                                          <p:val>
                                            <p:fltVal val="0"/>
                                          </p:val>
                                        </p:tav>
                                        <p:tav tm="100000">
                                          <p:val>
                                            <p:strVal val="#ppt_w"/>
                                          </p:val>
                                        </p:tav>
                                      </p:tavLst>
                                    </p:anim>
                                    <p:anim calcmode="lin" valueType="num">
                                      <p:cBhvr>
                                        <p:cTn id="127" dur="500" fill="hold"/>
                                        <p:tgtEl>
                                          <p:spTgt spid="6"/>
                                        </p:tgtEl>
                                        <p:attrNameLst>
                                          <p:attrName>ppt_h</p:attrName>
                                        </p:attrNameLst>
                                      </p:cBhvr>
                                      <p:tavLst>
                                        <p:tav tm="0">
                                          <p:val>
                                            <p:fltVal val="0"/>
                                          </p:val>
                                        </p:tav>
                                        <p:tav tm="100000">
                                          <p:val>
                                            <p:strVal val="#ppt_h"/>
                                          </p:val>
                                        </p:tav>
                                      </p:tavLst>
                                    </p:anim>
                                    <p:animEffect transition="in" filter="fade">
                                      <p:cBhvr>
                                        <p:cTn id="128" dur="500"/>
                                        <p:tgtEl>
                                          <p:spTgt spid="6"/>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grpId="0" nodeType="clickEffect">
                                  <p:stCondLst>
                                    <p:cond delay="0"/>
                                  </p:stCondLst>
                                  <p:childTnLst>
                                    <p:set>
                                      <p:cBhvr>
                                        <p:cTn id="140" dur="1" fill="hold">
                                          <p:stCondLst>
                                            <p:cond delay="0"/>
                                          </p:stCondLst>
                                        </p:cTn>
                                        <p:tgtEl>
                                          <p:spTgt spid="2"/>
                                        </p:tgtEl>
                                        <p:attrNameLst>
                                          <p:attrName>style.visibility</p:attrName>
                                        </p:attrNameLst>
                                      </p:cBhvr>
                                      <p:to>
                                        <p:strVal val="visible"/>
                                      </p:to>
                                    </p:set>
                                    <p:anim calcmode="lin" valueType="num">
                                      <p:cBhvr>
                                        <p:cTn id="141" dur="500" fill="hold"/>
                                        <p:tgtEl>
                                          <p:spTgt spid="2"/>
                                        </p:tgtEl>
                                        <p:attrNameLst>
                                          <p:attrName>ppt_w</p:attrName>
                                        </p:attrNameLst>
                                      </p:cBhvr>
                                      <p:tavLst>
                                        <p:tav tm="0">
                                          <p:val>
                                            <p:fltVal val="0"/>
                                          </p:val>
                                        </p:tav>
                                        <p:tav tm="100000">
                                          <p:val>
                                            <p:strVal val="#ppt_w"/>
                                          </p:val>
                                        </p:tav>
                                      </p:tavLst>
                                    </p:anim>
                                    <p:anim calcmode="lin" valueType="num">
                                      <p:cBhvr>
                                        <p:cTn id="142" dur="500" fill="hold"/>
                                        <p:tgtEl>
                                          <p:spTgt spid="2"/>
                                        </p:tgtEl>
                                        <p:attrNameLst>
                                          <p:attrName>ppt_h</p:attrName>
                                        </p:attrNameLst>
                                      </p:cBhvr>
                                      <p:tavLst>
                                        <p:tav tm="0">
                                          <p:val>
                                            <p:fltVal val="0"/>
                                          </p:val>
                                        </p:tav>
                                        <p:tav tm="100000">
                                          <p:val>
                                            <p:strVal val="#ppt_h"/>
                                          </p:val>
                                        </p:tav>
                                      </p:tavLst>
                                    </p:anim>
                                    <p:animEffect transition="in" filter="fade">
                                      <p:cBhvr>
                                        <p:cTn id="143" dur="500"/>
                                        <p:tgtEl>
                                          <p:spTgt spid="2"/>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grpId="0" nodeType="clickEffect">
                                  <p:stCondLst>
                                    <p:cond delay="0"/>
                                  </p:stCondLst>
                                  <p:childTnLst>
                                    <p:set>
                                      <p:cBhvr>
                                        <p:cTn id="147" dur="1" fill="hold">
                                          <p:stCondLst>
                                            <p:cond delay="0"/>
                                          </p:stCondLst>
                                        </p:cTn>
                                        <p:tgtEl>
                                          <p:spTgt spid="7"/>
                                        </p:tgtEl>
                                        <p:attrNameLst>
                                          <p:attrName>style.visibility</p:attrName>
                                        </p:attrNameLst>
                                      </p:cBhvr>
                                      <p:to>
                                        <p:strVal val="visible"/>
                                      </p:to>
                                    </p:set>
                                    <p:anim calcmode="lin" valueType="num">
                                      <p:cBhvr>
                                        <p:cTn id="148" dur="500" fill="hold"/>
                                        <p:tgtEl>
                                          <p:spTgt spid="7"/>
                                        </p:tgtEl>
                                        <p:attrNameLst>
                                          <p:attrName>ppt_w</p:attrName>
                                        </p:attrNameLst>
                                      </p:cBhvr>
                                      <p:tavLst>
                                        <p:tav tm="0">
                                          <p:val>
                                            <p:fltVal val="0"/>
                                          </p:val>
                                        </p:tav>
                                        <p:tav tm="100000">
                                          <p:val>
                                            <p:strVal val="#ppt_w"/>
                                          </p:val>
                                        </p:tav>
                                      </p:tavLst>
                                    </p:anim>
                                    <p:anim calcmode="lin" valueType="num">
                                      <p:cBhvr>
                                        <p:cTn id="149" dur="500" fill="hold"/>
                                        <p:tgtEl>
                                          <p:spTgt spid="7"/>
                                        </p:tgtEl>
                                        <p:attrNameLst>
                                          <p:attrName>ppt_h</p:attrName>
                                        </p:attrNameLst>
                                      </p:cBhvr>
                                      <p:tavLst>
                                        <p:tav tm="0">
                                          <p:val>
                                            <p:fltVal val="0"/>
                                          </p:val>
                                        </p:tav>
                                        <p:tav tm="100000">
                                          <p:val>
                                            <p:strVal val="#ppt_h"/>
                                          </p:val>
                                        </p:tav>
                                      </p:tavLst>
                                    </p:anim>
                                    <p:animEffect transition="in" filter="fade">
                                      <p:cBhvr>
                                        <p:cTn id="1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animBg="1"/>
      <p:bldP spid="28" grpId="0" animBg="1"/>
      <p:bldP spid="29" grpId="0" animBg="1"/>
      <p:bldP spid="30" grpId="0" animBg="1"/>
      <p:bldP spid="32" grpId="0"/>
      <p:bldP spid="33" grpId="0"/>
      <p:bldP spid="34" grpId="0"/>
      <p:bldP spid="35" grpId="0"/>
      <p:bldP spid="46" grpId="0" animBg="1"/>
      <p:bldP spid="47" grpId="0" animBg="1"/>
      <p:bldP spid="48" grpId="0" animBg="1"/>
      <p:bldP spid="49" grpId="0" animBg="1"/>
      <p:bldP spid="4" grpId="0"/>
      <p:bldP spid="6" grpId="0"/>
      <p:bldP spid="8" grpId="0"/>
      <p:bldP spid="13"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E9ED85E-5F94-AF89-58A5-43FEA7D4D299}"/>
              </a:ext>
            </a:extLst>
          </p:cNvPr>
          <p:cNvSpPr txBox="1"/>
          <p:nvPr/>
        </p:nvSpPr>
        <p:spPr>
          <a:xfrm>
            <a:off x="5511800" y="3276600"/>
            <a:ext cx="577237" cy="369332"/>
          </a:xfrm>
          <a:prstGeom prst="rect">
            <a:avLst/>
          </a:prstGeom>
          <a:solidFill>
            <a:srgbClr val="5494A8"/>
          </a:solidFill>
          <a:ln>
            <a:solidFill>
              <a:schemeClr val="tx1"/>
            </a:solidFill>
          </a:ln>
        </p:spPr>
        <p:txBody>
          <a:bodyPr wrap="square" rtlCol="0">
            <a:spAutoFit/>
          </a:bodyPr>
          <a:lstStyle/>
          <a:p>
            <a:r>
              <a:rPr lang="en-US" b="1" dirty="0"/>
              <a:t>M 1</a:t>
            </a:r>
          </a:p>
        </p:txBody>
      </p:sp>
      <p:sp>
        <p:nvSpPr>
          <p:cNvPr id="27" name="TextBox 26">
            <a:extLst>
              <a:ext uri="{FF2B5EF4-FFF2-40B4-BE49-F238E27FC236}">
                <a16:creationId xmlns:a16="http://schemas.microsoft.com/office/drawing/2014/main" id="{FB20D2F9-885F-AA6F-DC5D-FDFEA7141BD1}"/>
              </a:ext>
            </a:extLst>
          </p:cNvPr>
          <p:cNvSpPr txBox="1"/>
          <p:nvPr/>
        </p:nvSpPr>
        <p:spPr>
          <a:xfrm>
            <a:off x="8178800" y="3276600"/>
            <a:ext cx="474867" cy="369332"/>
          </a:xfrm>
          <a:prstGeom prst="rect">
            <a:avLst/>
          </a:prstGeom>
          <a:solidFill>
            <a:srgbClr val="5494A8"/>
          </a:solidFill>
          <a:ln>
            <a:solidFill>
              <a:schemeClr val="tx1"/>
            </a:solidFill>
          </a:ln>
        </p:spPr>
        <p:txBody>
          <a:bodyPr wrap="square" rtlCol="0">
            <a:spAutoFit/>
          </a:bodyPr>
          <a:lstStyle/>
          <a:p>
            <a:r>
              <a:rPr lang="en-US" b="1" dirty="0"/>
              <a:t>C1</a:t>
            </a:r>
          </a:p>
        </p:txBody>
      </p:sp>
      <p:sp>
        <p:nvSpPr>
          <p:cNvPr id="28" name="TextBox 27">
            <a:extLst>
              <a:ext uri="{FF2B5EF4-FFF2-40B4-BE49-F238E27FC236}">
                <a16:creationId xmlns:a16="http://schemas.microsoft.com/office/drawing/2014/main" id="{B3832274-D22D-C7FE-B759-4CD6A629C673}"/>
              </a:ext>
            </a:extLst>
          </p:cNvPr>
          <p:cNvSpPr txBox="1"/>
          <p:nvPr/>
        </p:nvSpPr>
        <p:spPr>
          <a:xfrm>
            <a:off x="10604500" y="3276600"/>
            <a:ext cx="474867" cy="369332"/>
          </a:xfrm>
          <a:prstGeom prst="rect">
            <a:avLst/>
          </a:prstGeom>
          <a:solidFill>
            <a:srgbClr val="5494A8"/>
          </a:solidFill>
          <a:ln>
            <a:solidFill>
              <a:schemeClr val="tx1"/>
            </a:solidFill>
          </a:ln>
        </p:spPr>
        <p:txBody>
          <a:bodyPr wrap="square" rtlCol="0">
            <a:spAutoFit/>
          </a:bodyPr>
          <a:lstStyle/>
          <a:p>
            <a:r>
              <a:rPr lang="en-US" b="1" dirty="0"/>
              <a:t>C2</a:t>
            </a:r>
          </a:p>
        </p:txBody>
      </p:sp>
      <p:sp>
        <p:nvSpPr>
          <p:cNvPr id="29" name="TextBox 28">
            <a:extLst>
              <a:ext uri="{FF2B5EF4-FFF2-40B4-BE49-F238E27FC236}">
                <a16:creationId xmlns:a16="http://schemas.microsoft.com/office/drawing/2014/main" id="{2F9575C2-5DDB-7B3F-3B81-0E8D9EA50E00}"/>
              </a:ext>
            </a:extLst>
          </p:cNvPr>
          <p:cNvSpPr txBox="1"/>
          <p:nvPr/>
        </p:nvSpPr>
        <p:spPr>
          <a:xfrm>
            <a:off x="2908300" y="3276600"/>
            <a:ext cx="474254" cy="369332"/>
          </a:xfrm>
          <a:prstGeom prst="rect">
            <a:avLst/>
          </a:prstGeom>
          <a:solidFill>
            <a:srgbClr val="5494A8"/>
          </a:solidFill>
          <a:ln>
            <a:solidFill>
              <a:schemeClr val="tx1"/>
            </a:solidFill>
          </a:ln>
        </p:spPr>
        <p:txBody>
          <a:bodyPr wrap="square" rtlCol="0">
            <a:spAutoFit/>
          </a:bodyPr>
          <a:lstStyle/>
          <a:p>
            <a:r>
              <a:rPr lang="en-US" b="1" dirty="0"/>
              <a:t>S1</a:t>
            </a:r>
          </a:p>
        </p:txBody>
      </p:sp>
      <p:sp>
        <p:nvSpPr>
          <p:cNvPr id="30" name="TextBox 29">
            <a:extLst>
              <a:ext uri="{FF2B5EF4-FFF2-40B4-BE49-F238E27FC236}">
                <a16:creationId xmlns:a16="http://schemas.microsoft.com/office/drawing/2014/main" id="{23A72CE9-CA85-B7D6-6E13-3A44849CEDA5}"/>
              </a:ext>
            </a:extLst>
          </p:cNvPr>
          <p:cNvSpPr txBox="1"/>
          <p:nvPr/>
        </p:nvSpPr>
        <p:spPr>
          <a:xfrm>
            <a:off x="508000" y="3276600"/>
            <a:ext cx="498271" cy="369332"/>
          </a:xfrm>
          <a:prstGeom prst="rect">
            <a:avLst/>
          </a:prstGeom>
          <a:solidFill>
            <a:srgbClr val="5494A8"/>
          </a:solidFill>
          <a:ln>
            <a:solidFill>
              <a:schemeClr val="tx1"/>
            </a:solidFill>
          </a:ln>
        </p:spPr>
        <p:txBody>
          <a:bodyPr wrap="square" rtlCol="0">
            <a:spAutoFit/>
          </a:bodyPr>
          <a:lstStyle/>
          <a:p>
            <a:r>
              <a:rPr lang="en-US" b="1" dirty="0"/>
              <a:t>S2</a:t>
            </a:r>
          </a:p>
        </p:txBody>
      </p:sp>
      <p:sp>
        <p:nvSpPr>
          <p:cNvPr id="32" name="TextBox 31">
            <a:extLst>
              <a:ext uri="{FF2B5EF4-FFF2-40B4-BE49-F238E27FC236}">
                <a16:creationId xmlns:a16="http://schemas.microsoft.com/office/drawing/2014/main" id="{EC60DC2C-6E0E-FA19-81C6-67348E01F3AE}"/>
              </a:ext>
            </a:extLst>
          </p:cNvPr>
          <p:cNvSpPr txBox="1"/>
          <p:nvPr/>
        </p:nvSpPr>
        <p:spPr>
          <a:xfrm>
            <a:off x="2752724" y="4046295"/>
            <a:ext cx="10191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3" name="TextBox 32">
            <a:extLst>
              <a:ext uri="{FF2B5EF4-FFF2-40B4-BE49-F238E27FC236}">
                <a16:creationId xmlns:a16="http://schemas.microsoft.com/office/drawing/2014/main" id="{E7D46C28-AFF2-B4B3-D113-1AF797C267CC}"/>
              </a:ext>
            </a:extLst>
          </p:cNvPr>
          <p:cNvSpPr txBox="1"/>
          <p:nvPr/>
        </p:nvSpPr>
        <p:spPr>
          <a:xfrm>
            <a:off x="8070850" y="4102172"/>
            <a:ext cx="7810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1</a:t>
            </a:r>
          </a:p>
        </p:txBody>
      </p:sp>
      <p:sp>
        <p:nvSpPr>
          <p:cNvPr id="34" name="TextBox 33">
            <a:extLst>
              <a:ext uri="{FF2B5EF4-FFF2-40B4-BE49-F238E27FC236}">
                <a16:creationId xmlns:a16="http://schemas.microsoft.com/office/drawing/2014/main" id="{7937ADA4-0341-FD46-7238-CC2D53685333}"/>
              </a:ext>
            </a:extLst>
          </p:cNvPr>
          <p:cNvSpPr txBox="1"/>
          <p:nvPr/>
        </p:nvSpPr>
        <p:spPr>
          <a:xfrm>
            <a:off x="1043305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35" name="TextBox 34">
            <a:extLst>
              <a:ext uri="{FF2B5EF4-FFF2-40B4-BE49-F238E27FC236}">
                <a16:creationId xmlns:a16="http://schemas.microsoft.com/office/drawing/2014/main" id="{A5454549-4408-9DE7-0508-142099A1E776}"/>
              </a:ext>
            </a:extLst>
          </p:cNvPr>
          <p:cNvSpPr txBox="1"/>
          <p:nvPr/>
        </p:nvSpPr>
        <p:spPr>
          <a:xfrm>
            <a:off x="508000" y="4020967"/>
            <a:ext cx="920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TIER 2</a:t>
            </a:r>
          </a:p>
        </p:txBody>
      </p:sp>
      <p:sp>
        <p:nvSpPr>
          <p:cNvPr id="46" name="Right Arrow 45">
            <a:extLst>
              <a:ext uri="{FF2B5EF4-FFF2-40B4-BE49-F238E27FC236}">
                <a16:creationId xmlns:a16="http://schemas.microsoft.com/office/drawing/2014/main" id="{F1854F0D-FCB3-F59D-9C54-5EF0618D4DA8}"/>
              </a:ext>
            </a:extLst>
          </p:cNvPr>
          <p:cNvSpPr/>
          <p:nvPr/>
        </p:nvSpPr>
        <p:spPr>
          <a:xfrm rot="10800000">
            <a:off x="1112633" y="3279704"/>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E88BFDF-FDF1-8FEE-7538-43EC4B7E6FC9}"/>
              </a:ext>
            </a:extLst>
          </p:cNvPr>
          <p:cNvSpPr/>
          <p:nvPr/>
        </p:nvSpPr>
        <p:spPr>
          <a:xfrm rot="10800000">
            <a:off x="3712754" y="3256977"/>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D1CC683-1970-DCD0-E18F-114C0BCAF106}"/>
              </a:ext>
            </a:extLst>
          </p:cNvPr>
          <p:cNvSpPr/>
          <p:nvPr/>
        </p:nvSpPr>
        <p:spPr>
          <a:xfrm>
            <a:off x="6426200" y="3267622"/>
            <a:ext cx="1527175" cy="49516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2D653E17-B1E8-BEC7-873F-7BA8D675951C}"/>
              </a:ext>
            </a:extLst>
          </p:cNvPr>
          <p:cNvSpPr/>
          <p:nvPr/>
        </p:nvSpPr>
        <p:spPr>
          <a:xfrm>
            <a:off x="8933678" y="3289436"/>
            <a:ext cx="1527175" cy="495164"/>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Several people working on a conveyor belt&#10;&#10;Description automatically generated">
            <a:extLst>
              <a:ext uri="{FF2B5EF4-FFF2-40B4-BE49-F238E27FC236}">
                <a16:creationId xmlns:a16="http://schemas.microsoft.com/office/drawing/2014/main" id="{AE5D2EE2-A1FB-5A89-23D0-9DEA2A97F7B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844845" y="3674200"/>
            <a:ext cx="1900575" cy="999697"/>
          </a:xfrm>
          <a:prstGeom prst="rect">
            <a:avLst/>
          </a:prstGeom>
        </p:spPr>
      </p:pic>
      <p:pic>
        <p:nvPicPr>
          <p:cNvPr id="58" name="Picture 57" descr="A group of people holding objects&#10;&#10;Description automatically generated">
            <a:extLst>
              <a:ext uri="{FF2B5EF4-FFF2-40B4-BE49-F238E27FC236}">
                <a16:creationId xmlns:a16="http://schemas.microsoft.com/office/drawing/2014/main" id="{38E777D3-0BF1-AAA2-EC00-A44B842C449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sharpenSoften amount="50000"/>
                    </a14:imgEffect>
                    <a14:imgEffect>
                      <a14:saturation sat="400000"/>
                    </a14:imgEffect>
                  </a14:imgLayer>
                </a14:imgProps>
              </a:ext>
              <a:ext uri="{837473B0-CC2E-450A-ABE3-18F120FF3D39}">
                <a1611:picAttrSrcUrl xmlns:a1611="http://schemas.microsoft.com/office/drawing/2016/11/main" r:id="rId8"/>
              </a:ext>
            </a:extLst>
          </a:blip>
          <a:stretch>
            <a:fillRect/>
          </a:stretch>
        </p:blipFill>
        <p:spPr>
          <a:xfrm>
            <a:off x="1284390" y="3700783"/>
            <a:ext cx="1183945" cy="939384"/>
          </a:xfrm>
          <a:prstGeom prst="rect">
            <a:avLst/>
          </a:prstGeom>
        </p:spPr>
      </p:pic>
      <p:pic>
        <p:nvPicPr>
          <p:cNvPr id="60" name="Picture 59" descr="A round blue circle with two people shaking hands&#10;&#10;Description automatically generated">
            <a:extLst>
              <a:ext uri="{FF2B5EF4-FFF2-40B4-BE49-F238E27FC236}">
                <a16:creationId xmlns:a16="http://schemas.microsoft.com/office/drawing/2014/main" id="{1069F35C-601F-72A8-D1FB-92EFC295BC5D}"/>
              </a:ext>
            </a:extLst>
          </p:cNvPr>
          <p:cNvPicPr>
            <a:picLocks noChangeAspect="1"/>
          </p:cNvPicPr>
          <p:nvPr/>
        </p:nvPicPr>
        <p:blipFill>
          <a:blip r:embed="rId9">
            <a:duotone>
              <a:prstClr val="black"/>
              <a:srgbClr val="156082">
                <a:lumMod val="60000"/>
                <a:lumOff val="40000"/>
                <a:tint val="45000"/>
                <a:satMod val="400000"/>
              </a:srgbClr>
            </a:duotone>
            <a:extLst>
              <a:ext uri="{BEBA8EAE-BF5A-486C-A8C5-ECC9F3942E4B}">
                <a14:imgProps xmlns:a14="http://schemas.microsoft.com/office/drawing/2010/main">
                  <a14:imgLayer r:embed="rId10">
                    <a14:imgEffect>
                      <a14:backgroundRemoval t="10000" b="90000" l="10000" r="90000"/>
                    </a14:imgEffect>
                    <a14:imgEffect>
                      <a14:colorTemperature colorTemp="4700"/>
                    </a14:imgEffect>
                  </a14:imgLayer>
                </a14:imgProps>
              </a:ext>
              <a:ext uri="{837473B0-CC2E-450A-ABE3-18F120FF3D39}">
                <a1611:picAttrSrcUrl xmlns:a1611="http://schemas.microsoft.com/office/drawing/2016/11/main" r:id="rId11"/>
              </a:ext>
            </a:extLst>
          </a:blip>
          <a:stretch>
            <a:fillRect/>
          </a:stretch>
        </p:blipFill>
        <p:spPr>
          <a:xfrm>
            <a:off x="9088569" y="3630600"/>
            <a:ext cx="999429" cy="999696"/>
          </a:xfrm>
          <a:prstGeom prst="rect">
            <a:avLst/>
          </a:prstGeom>
          <a:ln>
            <a:noFill/>
          </a:ln>
        </p:spPr>
      </p:pic>
      <p:pic>
        <p:nvPicPr>
          <p:cNvPr id="3" name="Picture 2">
            <a:extLst>
              <a:ext uri="{FF2B5EF4-FFF2-40B4-BE49-F238E27FC236}">
                <a16:creationId xmlns:a16="http://schemas.microsoft.com/office/drawing/2014/main" id="{CF1C1B67-859A-11AD-1742-82B9B16D1A97}"/>
              </a:ext>
            </a:extLst>
          </p:cNvPr>
          <p:cNvPicPr/>
          <p:nvPr/>
        </p:nvPicPr>
        <p:blipFill>
          <a:blip r:embed="rId1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4" name="TextBox 3">
            <a:extLst>
              <a:ext uri="{FF2B5EF4-FFF2-40B4-BE49-F238E27FC236}">
                <a16:creationId xmlns:a16="http://schemas.microsoft.com/office/drawing/2014/main" id="{EBB3983E-DDF2-5C71-5B1D-F736040E2376}"/>
              </a:ext>
            </a:extLst>
          </p:cNvPr>
          <p:cNvSpPr txBox="1"/>
          <p:nvPr/>
        </p:nvSpPr>
        <p:spPr>
          <a:xfrm>
            <a:off x="405498" y="464701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SUPPLIER</a:t>
            </a:r>
          </a:p>
        </p:txBody>
      </p:sp>
      <p:sp>
        <p:nvSpPr>
          <p:cNvPr id="6" name="TextBox 5">
            <a:extLst>
              <a:ext uri="{FF2B5EF4-FFF2-40B4-BE49-F238E27FC236}">
                <a16:creationId xmlns:a16="http://schemas.microsoft.com/office/drawing/2014/main" id="{A7685CD4-F3C5-14AA-22A3-33A677D9FB2C}"/>
              </a:ext>
            </a:extLst>
          </p:cNvPr>
          <p:cNvSpPr txBox="1"/>
          <p:nvPr/>
        </p:nvSpPr>
        <p:spPr>
          <a:xfrm>
            <a:off x="10190500" y="4630296"/>
            <a:ext cx="159600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CUSTOMER</a:t>
            </a:r>
          </a:p>
        </p:txBody>
      </p:sp>
      <p:sp>
        <p:nvSpPr>
          <p:cNvPr id="9" name="Curved Up Arrow 8">
            <a:extLst>
              <a:ext uri="{FF2B5EF4-FFF2-40B4-BE49-F238E27FC236}">
                <a16:creationId xmlns:a16="http://schemas.microsoft.com/office/drawing/2014/main" id="{419C32B0-4482-1B54-B97F-2B72769CAF64}"/>
              </a:ext>
            </a:extLst>
          </p:cNvPr>
          <p:cNvSpPr/>
          <p:nvPr/>
        </p:nvSpPr>
        <p:spPr>
          <a:xfrm rot="10800000">
            <a:off x="3102438" y="2335220"/>
            <a:ext cx="2619935"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a:extLst>
              <a:ext uri="{FF2B5EF4-FFF2-40B4-BE49-F238E27FC236}">
                <a16:creationId xmlns:a16="http://schemas.microsoft.com/office/drawing/2014/main" id="{05805363-E19A-2725-2CA1-2D29EF89E229}"/>
              </a:ext>
            </a:extLst>
          </p:cNvPr>
          <p:cNvSpPr/>
          <p:nvPr/>
        </p:nvSpPr>
        <p:spPr>
          <a:xfrm>
            <a:off x="3288231" y="4627558"/>
            <a:ext cx="2429078"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4763FE24-2D41-A5CC-19ED-3A04422D2F09}"/>
              </a:ext>
            </a:extLst>
          </p:cNvPr>
          <p:cNvSpPr txBox="1"/>
          <p:nvPr/>
        </p:nvSpPr>
        <p:spPr>
          <a:xfrm>
            <a:off x="139586" y="770528"/>
            <a:ext cx="3159319" cy="2031325"/>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Procure to pay process of integrating purchasing and accounts payable systems to create greater efficiencies. It exists within the larger procurement management process and involves four key stages: Selecting goods and services, Enforcing compliance and order, Receiving and reconciliation, Invoicing and payment. </a:t>
            </a:r>
          </a:p>
        </p:txBody>
      </p:sp>
      <p:sp>
        <p:nvSpPr>
          <p:cNvPr id="8" name="TextBox 7">
            <a:extLst>
              <a:ext uri="{FF2B5EF4-FFF2-40B4-BE49-F238E27FC236}">
                <a16:creationId xmlns:a16="http://schemas.microsoft.com/office/drawing/2014/main" id="{757D0155-8E1F-E630-9CC4-2972764B4FB6}"/>
              </a:ext>
            </a:extLst>
          </p:cNvPr>
          <p:cNvSpPr txBox="1"/>
          <p:nvPr/>
        </p:nvSpPr>
        <p:spPr>
          <a:xfrm>
            <a:off x="3331956" y="5674830"/>
            <a:ext cx="2023533" cy="369332"/>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PROCURE TO PAY</a:t>
            </a:r>
          </a:p>
        </p:txBody>
      </p:sp>
      <p:sp>
        <p:nvSpPr>
          <p:cNvPr id="2" name="TextBox 1">
            <a:extLst>
              <a:ext uri="{FF2B5EF4-FFF2-40B4-BE49-F238E27FC236}">
                <a16:creationId xmlns:a16="http://schemas.microsoft.com/office/drawing/2014/main" id="{99C50506-261F-55F4-FA42-606A78EC1D38}"/>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Procure to Pay and Order to Cash </a:t>
            </a:r>
          </a:p>
        </p:txBody>
      </p:sp>
      <p:sp>
        <p:nvSpPr>
          <p:cNvPr id="10" name="Curved Up Arrow 9">
            <a:extLst>
              <a:ext uri="{FF2B5EF4-FFF2-40B4-BE49-F238E27FC236}">
                <a16:creationId xmlns:a16="http://schemas.microsoft.com/office/drawing/2014/main" id="{19948EB9-7984-C73C-7E6D-B28FD8672CC4}"/>
              </a:ext>
            </a:extLst>
          </p:cNvPr>
          <p:cNvSpPr/>
          <p:nvPr/>
        </p:nvSpPr>
        <p:spPr>
          <a:xfrm rot="10800000" flipH="1">
            <a:off x="5861944" y="2335221"/>
            <a:ext cx="2554289"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Up Arrow 11">
            <a:extLst>
              <a:ext uri="{FF2B5EF4-FFF2-40B4-BE49-F238E27FC236}">
                <a16:creationId xmlns:a16="http://schemas.microsoft.com/office/drawing/2014/main" id="{A2F66FBD-5F07-4074-9138-E44E61C04E01}"/>
              </a:ext>
            </a:extLst>
          </p:cNvPr>
          <p:cNvSpPr/>
          <p:nvPr/>
        </p:nvSpPr>
        <p:spPr>
          <a:xfrm flipH="1">
            <a:off x="5795131" y="4595612"/>
            <a:ext cx="2621101" cy="835341"/>
          </a:xfrm>
          <a:prstGeom prst="curvedUp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CB22A244-F175-3880-34A2-EAAFA27B9B4A}"/>
              </a:ext>
            </a:extLst>
          </p:cNvPr>
          <p:cNvSpPr txBox="1"/>
          <p:nvPr/>
        </p:nvSpPr>
        <p:spPr>
          <a:xfrm>
            <a:off x="6089037" y="5685132"/>
            <a:ext cx="2023533" cy="369332"/>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ORDER TO CASH</a:t>
            </a:r>
          </a:p>
        </p:txBody>
      </p:sp>
      <p:sp>
        <p:nvSpPr>
          <p:cNvPr id="16" name="TextBox 15">
            <a:extLst>
              <a:ext uri="{FF2B5EF4-FFF2-40B4-BE49-F238E27FC236}">
                <a16:creationId xmlns:a16="http://schemas.microsoft.com/office/drawing/2014/main" id="{3FCC84F5-4B56-2991-201F-3ACA9FAC6968}"/>
              </a:ext>
            </a:extLst>
          </p:cNvPr>
          <p:cNvSpPr txBox="1"/>
          <p:nvPr/>
        </p:nvSpPr>
        <p:spPr>
          <a:xfrm>
            <a:off x="8893095" y="770528"/>
            <a:ext cx="3159319" cy="2031325"/>
          </a:xfrm>
          <a:prstGeom prst="rect">
            <a:avLst/>
          </a:prstGeom>
          <a:solidFill>
            <a:schemeClr val="bg1">
              <a:lumMod val="85000"/>
            </a:schemeClr>
          </a:solidFill>
          <a:ln>
            <a:noFill/>
          </a:ln>
        </p:spPr>
        <p:txBody>
          <a:bodyPr wrap="square">
            <a:spAutoFit/>
          </a:bodyPr>
          <a:lstStyle/>
          <a:p>
            <a:r>
              <a:rPr lang="en-US" sz="1400" dirty="0">
                <a:latin typeface="Calibri" panose="020F0502020204030204" pitchFamily="34" charset="0"/>
                <a:cs typeface="Calibri" panose="020F0502020204030204" pitchFamily="34" charset="0"/>
              </a:rPr>
              <a:t>OTC encompasses the entire lifecycle of order fulfillment. The order-to-cash process includes all actions required to process customer orders and deliver the products and services to fulfill those orders. It involves numerous business functions such as inventory management, operations, and production.</a:t>
            </a:r>
          </a:p>
        </p:txBody>
      </p:sp>
    </p:spTree>
    <p:extLst>
      <p:ext uri="{BB962C8B-B14F-4D97-AF65-F5344CB8AC3E}">
        <p14:creationId xmlns:p14="http://schemas.microsoft.com/office/powerpoint/2010/main" val="10276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strVal val="#ppt_w*0.70"/>
                                          </p:val>
                                        </p:tav>
                                        <p:tav tm="100000">
                                          <p:val>
                                            <p:strVal val="#ppt_w"/>
                                          </p:val>
                                        </p:tav>
                                      </p:tavLst>
                                    </p:anim>
                                    <p:anim calcmode="lin" valueType="num">
                                      <p:cBhvr>
                                        <p:cTn id="30" dur="1000" fill="hold"/>
                                        <p:tgtEl>
                                          <p:spTgt spid="10"/>
                                        </p:tgtEl>
                                        <p:attrNameLst>
                                          <p:attrName>ppt_h</p:attrName>
                                        </p:attrNameLst>
                                      </p:cBhvr>
                                      <p:tavLst>
                                        <p:tav tm="0">
                                          <p:val>
                                            <p:strVal val="#ppt_h"/>
                                          </p:val>
                                        </p:tav>
                                        <p:tav tm="100000">
                                          <p:val>
                                            <p:strVal val="#ppt_h"/>
                                          </p:val>
                                        </p:tav>
                                      </p:tavLst>
                                    </p:anim>
                                    <p:animEffect transition="in" filter="fade">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strVal val="#ppt_w*0.70"/>
                                          </p:val>
                                        </p:tav>
                                        <p:tav tm="100000">
                                          <p:val>
                                            <p:strVal val="#ppt_w"/>
                                          </p:val>
                                        </p:tav>
                                      </p:tavLst>
                                    </p:anim>
                                    <p:anim calcmode="lin" valueType="num">
                                      <p:cBhvr>
                                        <p:cTn id="37" dur="1000" fill="hold"/>
                                        <p:tgtEl>
                                          <p:spTgt spid="12"/>
                                        </p:tgtEl>
                                        <p:attrNameLst>
                                          <p:attrName>ppt_h</p:attrName>
                                        </p:attrNameLst>
                                      </p:cBhvr>
                                      <p:tavLst>
                                        <p:tav tm="0">
                                          <p:val>
                                            <p:strVal val="#ppt_h"/>
                                          </p:val>
                                        </p:tav>
                                        <p:tav tm="100000">
                                          <p:val>
                                            <p:strVal val="#ppt_h"/>
                                          </p:val>
                                        </p:tav>
                                      </p:tavLst>
                                    </p:anim>
                                    <p:animEffect transition="in" filter="fade">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8" grpId="0" animBg="1"/>
      <p:bldP spid="10" grpId="0" animBg="1"/>
      <p:bldP spid="12" grpId="0" animBg="1"/>
      <p:bldP spid="13"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57294-A564-C6A0-B70C-A84F6151E5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A7E0E66-7D73-F08F-DC4A-262C266449AA}"/>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B073B463-2AB9-0E69-A5B1-431536AB3A69}"/>
              </a:ext>
            </a:extLst>
          </p:cNvPr>
          <p:cNvSpPr txBox="1"/>
          <p:nvPr/>
        </p:nvSpPr>
        <p:spPr>
          <a:xfrm>
            <a:off x="166595" y="20032"/>
            <a:ext cx="7494045" cy="461665"/>
          </a:xfrm>
          <a:prstGeom prst="rect">
            <a:avLst/>
          </a:prstGeom>
          <a:noFill/>
        </p:spPr>
        <p:txBody>
          <a:bodyPr wrap="square" rtlCol="0">
            <a:spAutoFit/>
          </a:bodyPr>
          <a:lstStyle/>
          <a:p>
            <a:r>
              <a:rPr lang="en-US" sz="2400" b="1" dirty="0">
                <a:cs typeface="Calibri" panose="020F0502020204030204" pitchFamily="34" charset="0"/>
              </a:rPr>
              <a:t>Key Concept: Sales &amp; Operations Planning</a:t>
            </a:r>
          </a:p>
        </p:txBody>
      </p:sp>
      <p:sp>
        <p:nvSpPr>
          <p:cNvPr id="8" name="Rectangle 7">
            <a:extLst>
              <a:ext uri="{FF2B5EF4-FFF2-40B4-BE49-F238E27FC236}">
                <a16:creationId xmlns:a16="http://schemas.microsoft.com/office/drawing/2014/main" id="{B4AFEFB6-08DA-3688-7444-1A805B440B1B}"/>
              </a:ext>
            </a:extLst>
          </p:cNvPr>
          <p:cNvSpPr/>
          <p:nvPr/>
        </p:nvSpPr>
        <p:spPr>
          <a:xfrm>
            <a:off x="297335" y="556639"/>
            <a:ext cx="11541344" cy="551896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4079D267-B746-CD61-4028-8A68DDBD0030}"/>
              </a:ext>
            </a:extLst>
          </p:cNvPr>
          <p:cNvSpPr txBox="1"/>
          <p:nvPr/>
        </p:nvSpPr>
        <p:spPr>
          <a:xfrm>
            <a:off x="353321" y="638466"/>
            <a:ext cx="11216638" cy="5078313"/>
          </a:xfrm>
          <a:prstGeom prst="rect">
            <a:avLst/>
          </a:prstGeom>
          <a:noFill/>
        </p:spPr>
        <p:txBody>
          <a:bodyPr wrap="square" rtlCol="0">
            <a:spAutoFit/>
          </a:bodyPr>
          <a:lstStyle/>
          <a:p>
            <a:r>
              <a:rPr lang="en-US" b="1" dirty="0"/>
              <a:t>Sales and Operations Planning (S&amp;OP)</a:t>
            </a:r>
            <a:r>
              <a:rPr lang="en-US" dirty="0"/>
              <a:t> is a </a:t>
            </a:r>
            <a:r>
              <a:rPr lang="en-US" b="1" dirty="0"/>
              <a:t>structured, cross-functional planning process</a:t>
            </a:r>
            <a:r>
              <a:rPr lang="en-US" dirty="0"/>
              <a:t> that aligns </a:t>
            </a:r>
            <a:r>
              <a:rPr lang="en-US" b="1" dirty="0"/>
              <a:t>sales demand, operational capacity, and financial goals</a:t>
            </a:r>
            <a:r>
              <a:rPr lang="en-US" dirty="0"/>
              <a:t> to create </a:t>
            </a:r>
            <a:r>
              <a:rPr lang="en-US" b="1" dirty="0"/>
              <a:t>one integrated business plan</a:t>
            </a:r>
          </a:p>
          <a:p>
            <a:r>
              <a:rPr lang="en-US" dirty="0"/>
              <a:t>—typically on a </a:t>
            </a:r>
            <a:r>
              <a:rPr lang="en-US" b="1" dirty="0"/>
              <a:t>monthly rolling basis</a:t>
            </a:r>
            <a:endParaRPr lang="en-US" dirty="0"/>
          </a:p>
          <a:p>
            <a:endParaRPr lang="en-US" dirty="0"/>
          </a:p>
          <a:p>
            <a:r>
              <a:rPr lang="en-US" b="1" dirty="0"/>
              <a:t>Objectives :</a:t>
            </a:r>
          </a:p>
          <a:p>
            <a:pPr marL="285750" indent="-285750">
              <a:buFont typeface="Courier New" panose="02070309020205020404" pitchFamily="49" charset="0"/>
              <a:buChar char="o"/>
            </a:pPr>
            <a:r>
              <a:rPr lang="en-US" dirty="0"/>
              <a:t>Aligns Business Plans</a:t>
            </a:r>
          </a:p>
          <a:p>
            <a:pPr marL="285750" indent="-285750">
              <a:buFont typeface="Courier New" panose="02070309020205020404" pitchFamily="49" charset="0"/>
              <a:buChar char="o"/>
            </a:pPr>
            <a:r>
              <a:rPr lang="en-US" dirty="0"/>
              <a:t>Balances Demand and Supply</a:t>
            </a:r>
          </a:p>
          <a:p>
            <a:pPr marL="285750" indent="-285750">
              <a:buFont typeface="Courier New" panose="02070309020205020404" pitchFamily="49" charset="0"/>
              <a:buChar char="o"/>
            </a:pPr>
            <a:r>
              <a:rPr lang="en-US" dirty="0"/>
              <a:t>Improves forecast accuracy</a:t>
            </a:r>
          </a:p>
          <a:p>
            <a:pPr marL="285750" indent="-285750">
              <a:buFont typeface="Courier New" panose="02070309020205020404" pitchFamily="49" charset="0"/>
              <a:buChar char="o"/>
            </a:pPr>
            <a:r>
              <a:rPr lang="en-US" dirty="0"/>
              <a:t>Optimize Inventory</a:t>
            </a:r>
          </a:p>
          <a:p>
            <a:pPr marL="285750" indent="-285750">
              <a:buFont typeface="Courier New" panose="02070309020205020404" pitchFamily="49" charset="0"/>
              <a:buChar char="o"/>
            </a:pPr>
            <a:r>
              <a:rPr lang="en-US" dirty="0"/>
              <a:t>Enhance Service Levels (OTIF)</a:t>
            </a:r>
          </a:p>
          <a:p>
            <a:endParaRPr lang="en-US" dirty="0"/>
          </a:p>
          <a:p>
            <a:r>
              <a:rPr lang="en-US" b="1" dirty="0"/>
              <a:t>Key Activities :</a:t>
            </a:r>
          </a:p>
          <a:p>
            <a:r>
              <a:rPr lang="en-US" b="1" dirty="0"/>
              <a:t>Data Gathering:</a:t>
            </a:r>
            <a:r>
              <a:rPr lang="en-US" dirty="0"/>
              <a:t> Sales history, forecasts, Inventory, Capacity, Constraints </a:t>
            </a:r>
            <a:r>
              <a:rPr lang="en-US" dirty="0" err="1"/>
              <a:t>etc</a:t>
            </a:r>
            <a:endParaRPr lang="en-US" dirty="0"/>
          </a:p>
          <a:p>
            <a:r>
              <a:rPr lang="en-US" b="1" dirty="0"/>
              <a:t>Demand Planning:</a:t>
            </a:r>
            <a:r>
              <a:rPr lang="en-US" dirty="0"/>
              <a:t> Consensus forecasts (Sales | Marketing | Analytics )</a:t>
            </a:r>
          </a:p>
          <a:p>
            <a:r>
              <a:rPr lang="en-US" b="1" dirty="0"/>
              <a:t>Supply Planning:</a:t>
            </a:r>
            <a:r>
              <a:rPr lang="en-US" dirty="0"/>
              <a:t> Production | Procurement | Logistics Planning</a:t>
            </a:r>
          </a:p>
          <a:p>
            <a:r>
              <a:rPr lang="en-IN" b="1" dirty="0"/>
              <a:t>Pre S&amp;OP Reconciliation</a:t>
            </a:r>
            <a:r>
              <a:rPr lang="en-IN" dirty="0"/>
              <a:t>: Identify gaps, Evaluate scenarios, recommend options</a:t>
            </a:r>
          </a:p>
          <a:p>
            <a:r>
              <a:rPr lang="en-IN" b="1" dirty="0"/>
              <a:t>Executive S&amp;OP Meeting</a:t>
            </a:r>
            <a:r>
              <a:rPr lang="en-IN" dirty="0"/>
              <a:t>: Leadership approves the final Integrated Plan</a:t>
            </a:r>
          </a:p>
          <a:p>
            <a:endParaRPr lang="en-IN" dirty="0"/>
          </a:p>
        </p:txBody>
      </p:sp>
    </p:spTree>
    <p:extLst>
      <p:ext uri="{BB962C8B-B14F-4D97-AF65-F5344CB8AC3E}">
        <p14:creationId xmlns:p14="http://schemas.microsoft.com/office/powerpoint/2010/main" val="2028958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1E2A-F0A6-665D-80C0-C4EE41A811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CE48B9-EDCF-F40A-F5F8-86E97CC73B51}"/>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02EFB59A-710B-6D50-88E4-0B7BC4FFCCDA}"/>
              </a:ext>
            </a:extLst>
          </p:cNvPr>
          <p:cNvSpPr txBox="1"/>
          <p:nvPr/>
        </p:nvSpPr>
        <p:spPr>
          <a:xfrm>
            <a:off x="166595" y="20032"/>
            <a:ext cx="7494045" cy="461665"/>
          </a:xfrm>
          <a:prstGeom prst="rect">
            <a:avLst/>
          </a:prstGeom>
          <a:noFill/>
        </p:spPr>
        <p:txBody>
          <a:bodyPr wrap="square" rtlCol="0">
            <a:spAutoFit/>
          </a:bodyPr>
          <a:lstStyle/>
          <a:p>
            <a:r>
              <a:rPr lang="en-US" sz="2400" b="1" dirty="0">
                <a:cs typeface="Calibri" panose="020F0502020204030204" pitchFamily="34" charset="0"/>
              </a:rPr>
              <a:t>Key Concept: Sales &amp; Operations Planning</a:t>
            </a:r>
          </a:p>
        </p:txBody>
      </p:sp>
      <p:pic>
        <p:nvPicPr>
          <p:cNvPr id="6" name="Picture 5">
            <a:extLst>
              <a:ext uri="{FF2B5EF4-FFF2-40B4-BE49-F238E27FC236}">
                <a16:creationId xmlns:a16="http://schemas.microsoft.com/office/drawing/2014/main" id="{4D33249F-AA23-ACE7-A1DC-F529F3277544}"/>
              </a:ext>
            </a:extLst>
          </p:cNvPr>
          <p:cNvPicPr>
            <a:picLocks noChangeAspect="1"/>
          </p:cNvPicPr>
          <p:nvPr/>
        </p:nvPicPr>
        <p:blipFill>
          <a:blip r:embed="rId4">
            <a:extLst>
              <a:ext uri="{28A0092B-C50C-407E-A947-70E740481C1C}">
                <a14:useLocalDpi xmlns:a14="http://schemas.microsoft.com/office/drawing/2010/main" val="0"/>
              </a:ext>
            </a:extLst>
          </a:blip>
          <a:srcRect l="14735" t="6650" r="14846" b="11848"/>
          <a:stretch>
            <a:fillRect/>
          </a:stretch>
        </p:blipFill>
        <p:spPr>
          <a:xfrm>
            <a:off x="166595" y="885138"/>
            <a:ext cx="5999583" cy="4629254"/>
          </a:xfrm>
          <a:prstGeom prst="rect">
            <a:avLst/>
          </a:prstGeom>
        </p:spPr>
      </p:pic>
      <p:graphicFrame>
        <p:nvGraphicFramePr>
          <p:cNvPr id="11" name="Table 10">
            <a:extLst>
              <a:ext uri="{FF2B5EF4-FFF2-40B4-BE49-F238E27FC236}">
                <a16:creationId xmlns:a16="http://schemas.microsoft.com/office/drawing/2014/main" id="{72B031CC-DDF8-DE33-1F40-BBFCE9AFE307}"/>
              </a:ext>
            </a:extLst>
          </p:cNvPr>
          <p:cNvGraphicFramePr>
            <a:graphicFrameLocks noGrp="1"/>
          </p:cNvGraphicFramePr>
          <p:nvPr>
            <p:extLst>
              <p:ext uri="{D42A27DB-BD31-4B8C-83A1-F6EECF244321}">
                <p14:modId xmlns:p14="http://schemas.microsoft.com/office/powerpoint/2010/main" val="2723869962"/>
              </p:ext>
            </p:extLst>
          </p:nvPr>
        </p:nvGraphicFramePr>
        <p:xfrm>
          <a:off x="6512767" y="885138"/>
          <a:ext cx="5585866" cy="3982260"/>
        </p:xfrm>
        <a:graphic>
          <a:graphicData uri="http://schemas.openxmlformats.org/drawingml/2006/table">
            <a:tbl>
              <a:tblPr firstRow="1" bandRow="1">
                <a:tableStyleId>{7DF18680-E054-41AD-8BC1-D1AEF772440D}</a:tableStyleId>
              </a:tblPr>
              <a:tblGrid>
                <a:gridCol w="2334619">
                  <a:extLst>
                    <a:ext uri="{9D8B030D-6E8A-4147-A177-3AD203B41FA5}">
                      <a16:colId xmlns:a16="http://schemas.microsoft.com/office/drawing/2014/main" val="1193274239"/>
                    </a:ext>
                  </a:extLst>
                </a:gridCol>
                <a:gridCol w="3251247">
                  <a:extLst>
                    <a:ext uri="{9D8B030D-6E8A-4147-A177-3AD203B41FA5}">
                      <a16:colId xmlns:a16="http://schemas.microsoft.com/office/drawing/2014/main" val="3280120583"/>
                    </a:ext>
                  </a:extLst>
                </a:gridCol>
              </a:tblGrid>
              <a:tr h="467905">
                <a:tc>
                  <a:txBody>
                    <a:bodyPr/>
                    <a:lstStyle/>
                    <a:p>
                      <a:r>
                        <a:rPr lang="en-IN" dirty="0"/>
                        <a:t>Financials</a:t>
                      </a:r>
                    </a:p>
                    <a:p>
                      <a:endParaRPr lang="en-IN" dirty="0"/>
                    </a:p>
                  </a:txBody>
                  <a:tcPr/>
                </a:tc>
                <a:tc>
                  <a:txBody>
                    <a:bodyPr/>
                    <a:lstStyle/>
                    <a:p>
                      <a:r>
                        <a:rPr lang="en-IN" dirty="0"/>
                        <a:t>Estimated Benefit</a:t>
                      </a:r>
                    </a:p>
                  </a:txBody>
                  <a:tcPr/>
                </a:tc>
                <a:extLst>
                  <a:ext uri="{0D108BD9-81ED-4DB2-BD59-A6C34878D82A}">
                    <a16:rowId xmlns:a16="http://schemas.microsoft.com/office/drawing/2014/main" val="1370825922"/>
                  </a:ext>
                </a:extLst>
              </a:tr>
              <a:tr h="668436">
                <a:tc>
                  <a:txBody>
                    <a:bodyPr/>
                    <a:lstStyle/>
                    <a:p>
                      <a:r>
                        <a:rPr lang="en-IN" dirty="0"/>
                        <a:t>Revenue</a:t>
                      </a:r>
                    </a:p>
                  </a:txBody>
                  <a:tcPr/>
                </a:tc>
                <a:tc>
                  <a:txBody>
                    <a:bodyPr/>
                    <a:lstStyle/>
                    <a:p>
                      <a:r>
                        <a:rPr lang="en-IN" dirty="0"/>
                        <a:t>1-5% Increase</a:t>
                      </a:r>
                    </a:p>
                  </a:txBody>
                  <a:tcPr/>
                </a:tc>
                <a:extLst>
                  <a:ext uri="{0D108BD9-81ED-4DB2-BD59-A6C34878D82A}">
                    <a16:rowId xmlns:a16="http://schemas.microsoft.com/office/drawing/2014/main" val="1448658770"/>
                  </a:ext>
                </a:extLst>
              </a:tr>
              <a:tr h="668436">
                <a:tc>
                  <a:txBody>
                    <a:bodyPr/>
                    <a:lstStyle/>
                    <a:p>
                      <a:r>
                        <a:rPr lang="en-IN" dirty="0"/>
                        <a:t>Gross Margins</a:t>
                      </a:r>
                    </a:p>
                  </a:txBody>
                  <a:tcPr/>
                </a:tc>
                <a:tc>
                  <a:txBody>
                    <a:bodyPr/>
                    <a:lstStyle/>
                    <a:p>
                      <a:r>
                        <a:rPr lang="en-IN" dirty="0"/>
                        <a:t>0.5% - 2% Increase</a:t>
                      </a:r>
                    </a:p>
                  </a:txBody>
                  <a:tcPr/>
                </a:tc>
                <a:extLst>
                  <a:ext uri="{0D108BD9-81ED-4DB2-BD59-A6C34878D82A}">
                    <a16:rowId xmlns:a16="http://schemas.microsoft.com/office/drawing/2014/main" val="3039119117"/>
                  </a:ext>
                </a:extLst>
              </a:tr>
              <a:tr h="668436">
                <a:tc>
                  <a:txBody>
                    <a:bodyPr/>
                    <a:lstStyle/>
                    <a:p>
                      <a:r>
                        <a:rPr lang="en-IN" dirty="0"/>
                        <a:t>Working Capital</a:t>
                      </a:r>
                    </a:p>
                  </a:txBody>
                  <a:tcPr/>
                </a:tc>
                <a:tc>
                  <a:txBody>
                    <a:bodyPr/>
                    <a:lstStyle/>
                    <a:p>
                      <a:r>
                        <a:rPr lang="en-IN" dirty="0"/>
                        <a:t>5-15 days improvement</a:t>
                      </a:r>
                    </a:p>
                    <a:p>
                      <a:endParaRPr lang="en-IN" dirty="0"/>
                    </a:p>
                  </a:txBody>
                  <a:tcPr/>
                </a:tc>
                <a:extLst>
                  <a:ext uri="{0D108BD9-81ED-4DB2-BD59-A6C34878D82A}">
                    <a16:rowId xmlns:a16="http://schemas.microsoft.com/office/drawing/2014/main" val="2824690371"/>
                  </a:ext>
                </a:extLst>
              </a:tr>
              <a:tr h="668436">
                <a:tc>
                  <a:txBody>
                    <a:bodyPr/>
                    <a:lstStyle/>
                    <a:p>
                      <a:r>
                        <a:rPr lang="en-IN" dirty="0"/>
                        <a:t>Supply Chain Cost</a:t>
                      </a:r>
                    </a:p>
                  </a:txBody>
                  <a:tcPr/>
                </a:tc>
                <a:tc>
                  <a:txBody>
                    <a:bodyPr/>
                    <a:lstStyle/>
                    <a:p>
                      <a:r>
                        <a:rPr lang="en-IN" dirty="0"/>
                        <a:t>2-5% Reduction</a:t>
                      </a:r>
                    </a:p>
                    <a:p>
                      <a:endParaRPr lang="en-IN" dirty="0"/>
                    </a:p>
                  </a:txBody>
                  <a:tcPr/>
                </a:tc>
                <a:extLst>
                  <a:ext uri="{0D108BD9-81ED-4DB2-BD59-A6C34878D82A}">
                    <a16:rowId xmlns:a16="http://schemas.microsoft.com/office/drawing/2014/main" val="2056834081"/>
                  </a:ext>
                </a:extLst>
              </a:tr>
              <a:tr h="668436">
                <a:tc>
                  <a:txBody>
                    <a:bodyPr/>
                    <a:lstStyle/>
                    <a:p>
                      <a:r>
                        <a:rPr lang="en-IN" dirty="0"/>
                        <a:t>Inventory</a:t>
                      </a:r>
                    </a:p>
                  </a:txBody>
                  <a:tcPr/>
                </a:tc>
                <a:tc>
                  <a:txBody>
                    <a:bodyPr/>
                    <a:lstStyle/>
                    <a:p>
                      <a:r>
                        <a:rPr lang="en-IN" dirty="0"/>
                        <a:t>10-25% Reduction</a:t>
                      </a:r>
                    </a:p>
                  </a:txBody>
                  <a:tcPr/>
                </a:tc>
                <a:extLst>
                  <a:ext uri="{0D108BD9-81ED-4DB2-BD59-A6C34878D82A}">
                    <a16:rowId xmlns:a16="http://schemas.microsoft.com/office/drawing/2014/main" val="2384894239"/>
                  </a:ext>
                </a:extLst>
              </a:tr>
            </a:tbl>
          </a:graphicData>
        </a:graphic>
      </p:graphicFrame>
    </p:spTree>
    <p:extLst>
      <p:ext uri="{BB962C8B-B14F-4D97-AF65-F5344CB8AC3E}">
        <p14:creationId xmlns:p14="http://schemas.microsoft.com/office/powerpoint/2010/main" val="32031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2CE1D-7FBF-932A-9A31-A360B065CCAD}"/>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12CF5A4E-7521-62B5-ED93-E9C01576E922}"/>
              </a:ext>
            </a:extLst>
          </p:cNvPr>
          <p:cNvSpPr txBox="1"/>
          <p:nvPr/>
        </p:nvSpPr>
        <p:spPr>
          <a:xfrm>
            <a:off x="166595" y="20032"/>
            <a:ext cx="5431772" cy="461665"/>
          </a:xfrm>
          <a:prstGeom prst="rect">
            <a:avLst/>
          </a:prstGeom>
          <a:noFill/>
        </p:spPr>
        <p:txBody>
          <a:bodyPr wrap="square" rtlCol="0">
            <a:spAutoFit/>
          </a:bodyPr>
          <a:lstStyle/>
          <a:p>
            <a:r>
              <a:rPr lang="en-US" sz="2400" b="1" dirty="0">
                <a:cs typeface="Calibri" panose="020F0502020204030204" pitchFamily="34" charset="0"/>
              </a:rPr>
              <a:t>Use Cases of Sales &amp; Operations Planning</a:t>
            </a:r>
          </a:p>
        </p:txBody>
      </p:sp>
      <p:pic>
        <p:nvPicPr>
          <p:cNvPr id="3" name="Picture 2">
            <a:extLst>
              <a:ext uri="{FF2B5EF4-FFF2-40B4-BE49-F238E27FC236}">
                <a16:creationId xmlns:a16="http://schemas.microsoft.com/office/drawing/2014/main" id="{32F65A09-C6F1-5A5D-67ED-9C1B5A10D73D}"/>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graphicFrame>
        <p:nvGraphicFramePr>
          <p:cNvPr id="2" name="Diagram 1">
            <a:extLst>
              <a:ext uri="{FF2B5EF4-FFF2-40B4-BE49-F238E27FC236}">
                <a16:creationId xmlns:a16="http://schemas.microsoft.com/office/drawing/2014/main" id="{08C687CB-4E70-E7B4-D484-2AA5753FD6D9}"/>
              </a:ext>
            </a:extLst>
          </p:cNvPr>
          <p:cNvGraphicFramePr/>
          <p:nvPr>
            <p:extLst>
              <p:ext uri="{D42A27DB-BD31-4B8C-83A1-F6EECF244321}">
                <p14:modId xmlns:p14="http://schemas.microsoft.com/office/powerpoint/2010/main" val="578793479"/>
              </p:ext>
            </p:extLst>
          </p:nvPr>
        </p:nvGraphicFramePr>
        <p:xfrm>
          <a:off x="166595" y="860980"/>
          <a:ext cx="5646058" cy="3384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7CB6A24C-743D-1145-BF34-2AD7B3CBB18C}"/>
              </a:ext>
            </a:extLst>
          </p:cNvPr>
          <p:cNvGraphicFramePr/>
          <p:nvPr>
            <p:extLst>
              <p:ext uri="{D42A27DB-BD31-4B8C-83A1-F6EECF244321}">
                <p14:modId xmlns:p14="http://schemas.microsoft.com/office/powerpoint/2010/main" val="3019632329"/>
              </p:ext>
            </p:extLst>
          </p:nvPr>
        </p:nvGraphicFramePr>
        <p:xfrm>
          <a:off x="6245887" y="860980"/>
          <a:ext cx="5724789" cy="33842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4" name="Group 3">
            <a:extLst>
              <a:ext uri="{FF2B5EF4-FFF2-40B4-BE49-F238E27FC236}">
                <a16:creationId xmlns:a16="http://schemas.microsoft.com/office/drawing/2014/main" id="{C88D7701-8579-69F5-AE13-04ECC1C4DEF0}"/>
              </a:ext>
            </a:extLst>
          </p:cNvPr>
          <p:cNvGrpSpPr/>
          <p:nvPr/>
        </p:nvGrpSpPr>
        <p:grpSpPr>
          <a:xfrm>
            <a:off x="2199176" y="4466984"/>
            <a:ext cx="3613477" cy="872501"/>
            <a:chOff x="2032580" y="2401030"/>
            <a:chExt cx="3613477" cy="872501"/>
          </a:xfrm>
        </p:grpSpPr>
        <p:sp>
          <p:nvSpPr>
            <p:cNvPr id="9" name="Rectangle: Top Corners Rounded 8">
              <a:extLst>
                <a:ext uri="{FF2B5EF4-FFF2-40B4-BE49-F238E27FC236}">
                  <a16:creationId xmlns:a16="http://schemas.microsoft.com/office/drawing/2014/main" id="{A10B4202-E650-9AB9-88D0-6794A5B7308E}"/>
                </a:ext>
              </a:extLst>
            </p:cNvPr>
            <p:cNvSpPr/>
            <p:nvPr/>
          </p:nvSpPr>
          <p:spPr>
            <a:xfrm rot="5400000">
              <a:off x="3403068" y="1030542"/>
              <a:ext cx="872501" cy="3613477"/>
            </a:xfrm>
            <a:prstGeom prst="round2Same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E84147A6-3854-9D9B-8D5B-353AB4CBF877}"/>
                </a:ext>
              </a:extLst>
            </p:cNvPr>
            <p:cNvSpPr txBox="1"/>
            <p:nvPr/>
          </p:nvSpPr>
          <p:spPr>
            <a:xfrm>
              <a:off x="2032580" y="2443622"/>
              <a:ext cx="3570885" cy="7873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32385" rIns="64770" bIns="32385" numCol="1" spcCol="1270" anchor="ctr" anchorCtr="0">
              <a:noAutofit/>
            </a:bodyPr>
            <a:lstStyle/>
            <a:p>
              <a:pPr marL="171450" lvl="1" indent="-171450" defTabSz="755650">
                <a:lnSpc>
                  <a:spcPct val="90000"/>
                </a:lnSpc>
                <a:spcBef>
                  <a:spcPct val="0"/>
                </a:spcBef>
                <a:spcAft>
                  <a:spcPct val="15000"/>
                </a:spcAft>
                <a:buFontTx/>
                <a:buChar char="•"/>
              </a:pPr>
              <a:r>
                <a:rPr lang="en-IN" sz="1600" dirty="0"/>
                <a:t>Improve OTIF, Fill Rates and Customer Satisfaction	</a:t>
              </a:r>
            </a:p>
            <a:p>
              <a:pPr marL="0" lvl="1" algn="l" defTabSz="755650">
                <a:lnSpc>
                  <a:spcPct val="90000"/>
                </a:lnSpc>
                <a:spcBef>
                  <a:spcPct val="0"/>
                </a:spcBef>
                <a:spcAft>
                  <a:spcPct val="15000"/>
                </a:spcAft>
              </a:pPr>
              <a:r>
                <a:rPr lang="en-IN" sz="1600" kern="1200" dirty="0"/>
                <a:t> </a:t>
              </a:r>
            </a:p>
          </p:txBody>
        </p:sp>
      </p:grpSp>
      <p:grpSp>
        <p:nvGrpSpPr>
          <p:cNvPr id="5" name="Group 4">
            <a:extLst>
              <a:ext uri="{FF2B5EF4-FFF2-40B4-BE49-F238E27FC236}">
                <a16:creationId xmlns:a16="http://schemas.microsoft.com/office/drawing/2014/main" id="{B2F7C1DD-F1FE-39D2-1D21-60A4E0069099}"/>
              </a:ext>
            </a:extLst>
          </p:cNvPr>
          <p:cNvGrpSpPr/>
          <p:nvPr/>
        </p:nvGrpSpPr>
        <p:grpSpPr>
          <a:xfrm>
            <a:off x="166596" y="4367253"/>
            <a:ext cx="2032580" cy="1090626"/>
            <a:chOff x="0" y="2291968"/>
            <a:chExt cx="2032580" cy="1090626"/>
          </a:xfrm>
          <a:solidFill>
            <a:schemeClr val="accent3">
              <a:lumMod val="75000"/>
            </a:schemeClr>
          </a:solidFill>
        </p:grpSpPr>
        <p:sp>
          <p:nvSpPr>
            <p:cNvPr id="7" name="Rectangle: Rounded Corners 6">
              <a:extLst>
                <a:ext uri="{FF2B5EF4-FFF2-40B4-BE49-F238E27FC236}">
                  <a16:creationId xmlns:a16="http://schemas.microsoft.com/office/drawing/2014/main" id="{89A6DC67-7E70-67F1-DB68-3B7C40E59624}"/>
                </a:ext>
              </a:extLst>
            </p:cNvPr>
            <p:cNvSpPr/>
            <p:nvPr/>
          </p:nvSpPr>
          <p:spPr>
            <a:xfrm>
              <a:off x="0" y="2291968"/>
              <a:ext cx="2032580" cy="1090626"/>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Rectangle: Rounded Corners 6">
              <a:extLst>
                <a:ext uri="{FF2B5EF4-FFF2-40B4-BE49-F238E27FC236}">
                  <a16:creationId xmlns:a16="http://schemas.microsoft.com/office/drawing/2014/main" id="{CE33F688-C35E-E915-4473-D5BD26004B44}"/>
                </a:ext>
              </a:extLst>
            </p:cNvPr>
            <p:cNvSpPr txBox="1"/>
            <p:nvPr/>
          </p:nvSpPr>
          <p:spPr>
            <a:xfrm>
              <a:off x="53240" y="2345208"/>
              <a:ext cx="1926100" cy="9841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38100" rIns="76200" bIns="38100" numCol="1" spcCol="1270" anchor="ctr" anchorCtr="0">
              <a:noAutofit/>
            </a:bodyPr>
            <a:lstStyle/>
            <a:p>
              <a:pPr lvl="0" algn="ctr"/>
              <a:r>
                <a:rPr lang="en-US" sz="2000" dirty="0"/>
                <a:t>Service Level Improvement</a:t>
              </a:r>
              <a:endParaRPr lang="en-IN" sz="2000" dirty="0"/>
            </a:p>
          </p:txBody>
        </p:sp>
      </p:grpSp>
      <p:grpSp>
        <p:nvGrpSpPr>
          <p:cNvPr id="11" name="Group 10">
            <a:extLst>
              <a:ext uri="{FF2B5EF4-FFF2-40B4-BE49-F238E27FC236}">
                <a16:creationId xmlns:a16="http://schemas.microsoft.com/office/drawing/2014/main" id="{4C98AD52-4B81-B218-074A-B1708BDC1EBA}"/>
              </a:ext>
            </a:extLst>
          </p:cNvPr>
          <p:cNvGrpSpPr/>
          <p:nvPr/>
        </p:nvGrpSpPr>
        <p:grpSpPr>
          <a:xfrm>
            <a:off x="8278467" y="4460563"/>
            <a:ext cx="3692209" cy="872501"/>
            <a:chOff x="2032580" y="2401030"/>
            <a:chExt cx="3613477" cy="872501"/>
          </a:xfrm>
        </p:grpSpPr>
        <p:sp>
          <p:nvSpPr>
            <p:cNvPr id="12" name="Rectangle: Top Corners Rounded 11">
              <a:extLst>
                <a:ext uri="{FF2B5EF4-FFF2-40B4-BE49-F238E27FC236}">
                  <a16:creationId xmlns:a16="http://schemas.microsoft.com/office/drawing/2014/main" id="{4A5BF53C-1520-81FF-6826-1C3F24568D87}"/>
                </a:ext>
              </a:extLst>
            </p:cNvPr>
            <p:cNvSpPr/>
            <p:nvPr/>
          </p:nvSpPr>
          <p:spPr>
            <a:xfrm rot="5400000">
              <a:off x="3403068" y="1030542"/>
              <a:ext cx="872501" cy="3613477"/>
            </a:xfrm>
            <a:prstGeom prst="round2Same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3" name="Rectangle: Top Corners Rounded 4">
              <a:extLst>
                <a:ext uri="{FF2B5EF4-FFF2-40B4-BE49-F238E27FC236}">
                  <a16:creationId xmlns:a16="http://schemas.microsoft.com/office/drawing/2014/main" id="{9F6E82F6-3E43-3BAC-AA18-14F60CE72971}"/>
                </a:ext>
              </a:extLst>
            </p:cNvPr>
            <p:cNvSpPr txBox="1"/>
            <p:nvPr/>
          </p:nvSpPr>
          <p:spPr>
            <a:xfrm>
              <a:off x="2032580" y="2443622"/>
              <a:ext cx="3570885" cy="7873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32385" rIns="64770" bIns="32385" numCol="1" spcCol="1270" anchor="ctr" anchorCtr="0">
              <a:noAutofit/>
            </a:bodyPr>
            <a:lstStyle/>
            <a:p>
              <a:pPr marL="171450" lvl="1" indent="-171450" defTabSz="755650">
                <a:lnSpc>
                  <a:spcPct val="90000"/>
                </a:lnSpc>
                <a:spcBef>
                  <a:spcPct val="0"/>
                </a:spcBef>
                <a:spcAft>
                  <a:spcPct val="15000"/>
                </a:spcAft>
                <a:buFontTx/>
                <a:buChar char="•"/>
              </a:pPr>
              <a:r>
                <a:rPr lang="en-IN" sz="1600" dirty="0"/>
                <a:t>Structured Monthly decision making forum</a:t>
              </a:r>
            </a:p>
            <a:p>
              <a:pPr marL="171450" lvl="1" indent="-171450" defTabSz="755650">
                <a:lnSpc>
                  <a:spcPct val="90000"/>
                </a:lnSpc>
                <a:spcBef>
                  <a:spcPct val="0"/>
                </a:spcBef>
                <a:spcAft>
                  <a:spcPct val="15000"/>
                </a:spcAft>
                <a:buFontTx/>
                <a:buChar char="•"/>
              </a:pPr>
              <a:r>
                <a:rPr lang="en-IN" sz="1600" dirty="0"/>
                <a:t>Resolve Departmental conflicts</a:t>
              </a:r>
            </a:p>
          </p:txBody>
        </p:sp>
      </p:grpSp>
      <p:grpSp>
        <p:nvGrpSpPr>
          <p:cNvPr id="14" name="Group 13">
            <a:extLst>
              <a:ext uri="{FF2B5EF4-FFF2-40B4-BE49-F238E27FC236}">
                <a16:creationId xmlns:a16="http://schemas.microsoft.com/office/drawing/2014/main" id="{A1764738-E4E3-ED7B-6579-5236CE4033AD}"/>
              </a:ext>
            </a:extLst>
          </p:cNvPr>
          <p:cNvGrpSpPr/>
          <p:nvPr/>
        </p:nvGrpSpPr>
        <p:grpSpPr>
          <a:xfrm>
            <a:off x="6245887" y="4351337"/>
            <a:ext cx="2032580" cy="1090626"/>
            <a:chOff x="0" y="2291968"/>
            <a:chExt cx="2032580" cy="1090626"/>
          </a:xfrm>
          <a:solidFill>
            <a:schemeClr val="accent3">
              <a:lumMod val="75000"/>
            </a:schemeClr>
          </a:solidFill>
        </p:grpSpPr>
        <p:sp>
          <p:nvSpPr>
            <p:cNvPr id="15" name="Rectangle: Rounded Corners 14">
              <a:extLst>
                <a:ext uri="{FF2B5EF4-FFF2-40B4-BE49-F238E27FC236}">
                  <a16:creationId xmlns:a16="http://schemas.microsoft.com/office/drawing/2014/main" id="{D8B85CD1-1F0B-17A3-D54F-E66978B734E7}"/>
                </a:ext>
              </a:extLst>
            </p:cNvPr>
            <p:cNvSpPr/>
            <p:nvPr/>
          </p:nvSpPr>
          <p:spPr>
            <a:xfrm>
              <a:off x="0" y="2291968"/>
              <a:ext cx="2032580" cy="1090626"/>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6" name="Rectangle: Rounded Corners 6">
              <a:extLst>
                <a:ext uri="{FF2B5EF4-FFF2-40B4-BE49-F238E27FC236}">
                  <a16:creationId xmlns:a16="http://schemas.microsoft.com/office/drawing/2014/main" id="{779528EC-18AC-16EE-5A59-F45DA1012C1C}"/>
                </a:ext>
              </a:extLst>
            </p:cNvPr>
            <p:cNvSpPr txBox="1"/>
            <p:nvPr/>
          </p:nvSpPr>
          <p:spPr>
            <a:xfrm>
              <a:off x="53240" y="2345208"/>
              <a:ext cx="1926100" cy="9841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38100" rIns="76200" bIns="38100" numCol="1" spcCol="1270" anchor="ctr" anchorCtr="0">
              <a:noAutofit/>
            </a:bodyPr>
            <a:lstStyle/>
            <a:p>
              <a:pPr lvl="0" algn="ctr"/>
              <a:r>
                <a:rPr lang="en-IN" sz="2000" dirty="0"/>
                <a:t>Cross Functional Alignment</a:t>
              </a:r>
            </a:p>
          </p:txBody>
        </p:sp>
      </p:grpSp>
    </p:spTree>
    <p:extLst>
      <p:ext uri="{BB962C8B-B14F-4D97-AF65-F5344CB8AC3E}">
        <p14:creationId xmlns:p14="http://schemas.microsoft.com/office/powerpoint/2010/main" val="21113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About SCM Connect Private Limited</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Optimizing Supply Chains</a:t>
            </a:r>
          </a:p>
        </p:txBody>
      </p:sp>
      <p:pic>
        <p:nvPicPr>
          <p:cNvPr id="3074" name="Picture 2" descr="Operational system - Free business and finance icons">
            <a:extLst>
              <a:ext uri="{FF2B5EF4-FFF2-40B4-BE49-F238E27FC236}">
                <a16:creationId xmlns:a16="http://schemas.microsoft.com/office/drawing/2014/main" id="{D97EFBCE-95C0-41C1-B246-F9F9AE43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91" y="1291272"/>
            <a:ext cx="573088" cy="5730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E1F2C1E-1E24-E336-0A7D-9D86B287D866}"/>
              </a:ext>
            </a:extLst>
          </p:cNvPr>
          <p:cNvSpPr txBox="1"/>
          <p:nvPr/>
        </p:nvSpPr>
        <p:spPr>
          <a:xfrm>
            <a:off x="1198880" y="1423928"/>
            <a:ext cx="3850640" cy="307777"/>
          </a:xfrm>
          <a:prstGeom prst="rect">
            <a:avLst/>
          </a:prstGeom>
          <a:noFill/>
        </p:spPr>
        <p:txBody>
          <a:bodyPr wrap="square" rtlCol="0">
            <a:spAutoFit/>
          </a:bodyPr>
          <a:lstStyle/>
          <a:p>
            <a:r>
              <a:rPr lang="en-US" sz="1400" dirty="0"/>
              <a:t>7+ years in Operations</a:t>
            </a:r>
          </a:p>
        </p:txBody>
      </p:sp>
      <p:sp>
        <p:nvSpPr>
          <p:cNvPr id="24" name="TextBox 23">
            <a:extLst>
              <a:ext uri="{FF2B5EF4-FFF2-40B4-BE49-F238E27FC236}">
                <a16:creationId xmlns:a16="http://schemas.microsoft.com/office/drawing/2014/main" id="{CB38D253-EA9D-42BE-A39E-E1222D3AA699}"/>
              </a:ext>
            </a:extLst>
          </p:cNvPr>
          <p:cNvSpPr txBox="1"/>
          <p:nvPr/>
        </p:nvSpPr>
        <p:spPr>
          <a:xfrm>
            <a:off x="1198880" y="4863893"/>
            <a:ext cx="3850640" cy="307777"/>
          </a:xfrm>
          <a:prstGeom prst="rect">
            <a:avLst/>
          </a:prstGeom>
          <a:noFill/>
        </p:spPr>
        <p:txBody>
          <a:bodyPr wrap="square" rtlCol="0">
            <a:spAutoFit/>
          </a:bodyPr>
          <a:lstStyle/>
          <a:p>
            <a:r>
              <a:rPr lang="en-US" sz="1400" dirty="0"/>
              <a:t>Multiple offices across India</a:t>
            </a:r>
          </a:p>
        </p:txBody>
      </p:sp>
      <p:pic>
        <p:nvPicPr>
          <p:cNvPr id="3076" name="Picture 4" descr="Two points - Free travel icons">
            <a:extLst>
              <a:ext uri="{FF2B5EF4-FFF2-40B4-BE49-F238E27FC236}">
                <a16:creationId xmlns:a16="http://schemas.microsoft.com/office/drawing/2014/main" id="{6534D162-D0BF-7D3A-041B-E70C9F79B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35" y="4683224"/>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0E98000-0B28-680F-943B-9C9F2CA044EA}"/>
              </a:ext>
            </a:extLst>
          </p:cNvPr>
          <p:cNvPicPr>
            <a:picLocks noChangeAspect="1"/>
          </p:cNvPicPr>
          <p:nvPr/>
        </p:nvPicPr>
        <p:blipFill rotWithShape="1">
          <a:blip r:embed="rId4"/>
          <a:srcRect l="5600" t="28533" r="78600" b="58134"/>
          <a:stretch/>
        </p:blipFill>
        <p:spPr>
          <a:xfrm>
            <a:off x="432751" y="5526706"/>
            <a:ext cx="598769" cy="378968"/>
          </a:xfrm>
          <a:prstGeom prst="rect">
            <a:avLst/>
          </a:prstGeom>
        </p:spPr>
      </p:pic>
      <p:sp>
        <p:nvSpPr>
          <p:cNvPr id="26" name="TextBox 25">
            <a:extLst>
              <a:ext uri="{FF2B5EF4-FFF2-40B4-BE49-F238E27FC236}">
                <a16:creationId xmlns:a16="http://schemas.microsoft.com/office/drawing/2014/main" id="{90ACCF1D-0C41-3E9F-04C9-B1C1F3A7230D}"/>
              </a:ext>
            </a:extLst>
          </p:cNvPr>
          <p:cNvSpPr txBox="1"/>
          <p:nvPr/>
        </p:nvSpPr>
        <p:spPr>
          <a:xfrm>
            <a:off x="1198880" y="5454580"/>
            <a:ext cx="4007602" cy="523220"/>
          </a:xfrm>
          <a:prstGeom prst="rect">
            <a:avLst/>
          </a:prstGeom>
          <a:noFill/>
        </p:spPr>
        <p:txBody>
          <a:bodyPr wrap="square" rtlCol="0">
            <a:spAutoFit/>
          </a:bodyPr>
          <a:lstStyle/>
          <a:p>
            <a:r>
              <a:rPr lang="en-US" sz="1400" dirty="0"/>
              <a:t>20+ Professionals; Expertise in Supply Chain domain, Operations, Data Analytics and Technology</a:t>
            </a:r>
          </a:p>
        </p:txBody>
      </p:sp>
      <p:pic>
        <p:nvPicPr>
          <p:cNvPr id="3080" name="Picture 8" descr="Cutlery free vector icons designed by Freepik | Free icons, Vector icon  design, Kids clipart free">
            <a:extLst>
              <a:ext uri="{FF2B5EF4-FFF2-40B4-BE49-F238E27FC236}">
                <a16:creationId xmlns:a16="http://schemas.microsoft.com/office/drawing/2014/main" id="{8ADFFD05-6706-EFB6-EC27-3359ED7C49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35" y="3835408"/>
            <a:ext cx="572400" cy="572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con Vector Customers PNG Transparent Background, Free Download #35925 -  FreeIconsPNG">
            <a:extLst>
              <a:ext uri="{FF2B5EF4-FFF2-40B4-BE49-F238E27FC236}">
                <a16:creationId xmlns:a16="http://schemas.microsoft.com/office/drawing/2014/main" id="{2E40E2E5-D7BC-EAD4-8EF5-635C46043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935" y="2987592"/>
            <a:ext cx="572400" cy="5724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0F07BC8-052C-E035-246D-A4DFE30A929D}"/>
              </a:ext>
            </a:extLst>
          </p:cNvPr>
          <p:cNvSpPr txBox="1"/>
          <p:nvPr/>
        </p:nvSpPr>
        <p:spPr>
          <a:xfrm>
            <a:off x="1198880" y="3036189"/>
            <a:ext cx="3850640" cy="523220"/>
          </a:xfrm>
          <a:prstGeom prst="rect">
            <a:avLst/>
          </a:prstGeom>
          <a:noFill/>
        </p:spPr>
        <p:txBody>
          <a:bodyPr wrap="square" rtlCol="0">
            <a:spAutoFit/>
          </a:bodyPr>
          <a:lstStyle/>
          <a:p>
            <a:r>
              <a:rPr lang="en-US" sz="1400" dirty="0"/>
              <a:t>Clients across industry segments Manufacturing, Retail, e-Commerce, Consulting and Logistics</a:t>
            </a:r>
          </a:p>
        </p:txBody>
      </p:sp>
      <p:sp>
        <p:nvSpPr>
          <p:cNvPr id="28" name="TextBox 27">
            <a:extLst>
              <a:ext uri="{FF2B5EF4-FFF2-40B4-BE49-F238E27FC236}">
                <a16:creationId xmlns:a16="http://schemas.microsoft.com/office/drawing/2014/main" id="{327F70A0-136F-1D5D-5CD4-360F16EA713F}"/>
              </a:ext>
            </a:extLst>
          </p:cNvPr>
          <p:cNvSpPr txBox="1"/>
          <p:nvPr/>
        </p:nvSpPr>
        <p:spPr>
          <a:xfrm>
            <a:off x="1198880" y="3842319"/>
            <a:ext cx="3850640" cy="738664"/>
          </a:xfrm>
          <a:prstGeom prst="rect">
            <a:avLst/>
          </a:prstGeom>
          <a:noFill/>
        </p:spPr>
        <p:txBody>
          <a:bodyPr wrap="square" rtlCol="0">
            <a:spAutoFit/>
          </a:bodyPr>
          <a:lstStyle/>
          <a:p>
            <a:r>
              <a:rPr lang="en-US" sz="1400" dirty="0"/>
              <a:t>Well networked with partner ecosystem comprising of Technology, Logistics and Academic players</a:t>
            </a:r>
          </a:p>
        </p:txBody>
      </p:sp>
      <p:pic>
        <p:nvPicPr>
          <p:cNvPr id="3084" name="Picture 12" descr="Person expertise blue concept icon 2581080 Vector Art at Vecteezy">
            <a:extLst>
              <a:ext uri="{FF2B5EF4-FFF2-40B4-BE49-F238E27FC236}">
                <a16:creationId xmlns:a16="http://schemas.microsoft.com/office/drawing/2014/main" id="{4BEF09EE-601F-359D-CAE9-1576876D3E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533" t="8934" r="20400" b="32213"/>
          <a:stretch/>
        </p:blipFill>
        <p:spPr bwMode="auto">
          <a:xfrm>
            <a:off x="454628" y="2139776"/>
            <a:ext cx="555015" cy="572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26DAD58-3E0A-E0E1-18EC-0C533E0B6162}"/>
              </a:ext>
            </a:extLst>
          </p:cNvPr>
          <p:cNvSpPr txBox="1"/>
          <p:nvPr/>
        </p:nvSpPr>
        <p:spPr>
          <a:xfrm>
            <a:off x="1198880" y="2014615"/>
            <a:ext cx="3850640" cy="738664"/>
          </a:xfrm>
          <a:prstGeom prst="rect">
            <a:avLst/>
          </a:prstGeom>
          <a:noFill/>
        </p:spPr>
        <p:txBody>
          <a:bodyPr wrap="square" rtlCol="0">
            <a:spAutoFit/>
          </a:bodyPr>
          <a:lstStyle/>
          <a:p>
            <a:r>
              <a:rPr lang="en-US" sz="1400" dirty="0"/>
              <a:t>Expertise in Supply chain Strategy and Planning, Supply chain-as-a-service, Data analytics &amp; AI, Technology and Supply chain education</a:t>
            </a:r>
          </a:p>
        </p:txBody>
      </p:sp>
      <p:sp>
        <p:nvSpPr>
          <p:cNvPr id="3" name="Rectangle 2">
            <a:extLst>
              <a:ext uri="{FF2B5EF4-FFF2-40B4-BE49-F238E27FC236}">
                <a16:creationId xmlns:a16="http://schemas.microsoft.com/office/drawing/2014/main" id="{9312ABCC-12CB-4204-1C8E-268E7E3FC127}"/>
              </a:ext>
            </a:extLst>
          </p:cNvPr>
          <p:cNvSpPr/>
          <p:nvPr/>
        </p:nvSpPr>
        <p:spPr>
          <a:xfrm>
            <a:off x="6096000" y="1291272"/>
            <a:ext cx="5663249" cy="4686528"/>
          </a:xfrm>
          <a:prstGeom prst="rect">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94410316-F613-6C1B-F2AE-331A848B8EAC}"/>
              </a:ext>
            </a:extLst>
          </p:cNvPr>
          <p:cNvSpPr txBox="1"/>
          <p:nvPr/>
        </p:nvSpPr>
        <p:spPr>
          <a:xfrm>
            <a:off x="6284325" y="1414086"/>
            <a:ext cx="5105400" cy="923330"/>
          </a:xfrm>
          <a:prstGeom prst="rect">
            <a:avLst/>
          </a:prstGeom>
          <a:noFill/>
        </p:spPr>
        <p:txBody>
          <a:bodyPr wrap="square" rtlCol="0">
            <a:spAutoFit/>
          </a:bodyPr>
          <a:lstStyle/>
          <a:p>
            <a:pPr algn="ctr"/>
            <a:r>
              <a:rPr lang="en-US" dirty="0">
                <a:solidFill>
                  <a:schemeClr val="bg1"/>
                </a:solidFill>
              </a:rPr>
              <a:t>Our vision is to revolutionize Supply Chain Management by providing innovative solutions that focus on            </a:t>
            </a:r>
          </a:p>
        </p:txBody>
      </p:sp>
      <p:pic>
        <p:nvPicPr>
          <p:cNvPr id="5" name="Picture 4">
            <a:extLst>
              <a:ext uri="{FF2B5EF4-FFF2-40B4-BE49-F238E27FC236}">
                <a16:creationId xmlns:a16="http://schemas.microsoft.com/office/drawing/2014/main" id="{62AFBABD-692E-C838-A0BF-7C8F2049CF92}"/>
              </a:ext>
            </a:extLst>
          </p:cNvPr>
          <p:cNvPicPr>
            <a:picLocks noChangeAspect="1"/>
          </p:cNvPicPr>
          <p:nvPr/>
        </p:nvPicPr>
        <p:blipFill>
          <a:blip r:embed="rId8"/>
          <a:stretch>
            <a:fillRect/>
          </a:stretch>
        </p:blipFill>
        <p:spPr>
          <a:xfrm>
            <a:off x="7750078" y="4759898"/>
            <a:ext cx="601617" cy="6182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0DFB3E95-7298-ACC2-4D4F-9D4BCCC07849}"/>
              </a:ext>
            </a:extLst>
          </p:cNvPr>
          <p:cNvPicPr>
            <a:picLocks noChangeAspect="1"/>
          </p:cNvPicPr>
          <p:nvPr/>
        </p:nvPicPr>
        <p:blipFill>
          <a:blip r:embed="rId9"/>
          <a:stretch>
            <a:fillRect/>
          </a:stretch>
        </p:blipFill>
        <p:spPr>
          <a:xfrm>
            <a:off x="7747464" y="3727855"/>
            <a:ext cx="606844" cy="62676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EA16B25-BDC1-1C1F-C874-720D5E2320BA}"/>
              </a:ext>
            </a:extLst>
          </p:cNvPr>
          <p:cNvPicPr>
            <a:picLocks noChangeAspect="1"/>
          </p:cNvPicPr>
          <p:nvPr/>
        </p:nvPicPr>
        <p:blipFill>
          <a:blip r:embed="rId10"/>
          <a:stretch>
            <a:fillRect/>
          </a:stretch>
        </p:blipFill>
        <p:spPr>
          <a:xfrm>
            <a:off x="7747465" y="2741680"/>
            <a:ext cx="606843" cy="64812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7811F3B4-3B7F-A37A-FE51-99A78D92CF8B}"/>
              </a:ext>
            </a:extLst>
          </p:cNvPr>
          <p:cNvSpPr txBox="1"/>
          <p:nvPr/>
        </p:nvSpPr>
        <p:spPr>
          <a:xfrm>
            <a:off x="8649393" y="2818315"/>
            <a:ext cx="1981763" cy="338554"/>
          </a:xfrm>
          <a:prstGeom prst="rect">
            <a:avLst/>
          </a:prstGeom>
          <a:noFill/>
        </p:spPr>
        <p:txBody>
          <a:bodyPr wrap="square" rtlCol="0">
            <a:spAutoFit/>
          </a:bodyPr>
          <a:lstStyle/>
          <a:p>
            <a:r>
              <a:rPr lang="en-IN" sz="1600" dirty="0">
                <a:solidFill>
                  <a:schemeClr val="bg1"/>
                </a:solidFill>
              </a:rPr>
              <a:t>Cost Effectiveness</a:t>
            </a:r>
          </a:p>
        </p:txBody>
      </p:sp>
      <p:sp>
        <p:nvSpPr>
          <p:cNvPr id="9" name="TextBox 8">
            <a:extLst>
              <a:ext uri="{FF2B5EF4-FFF2-40B4-BE49-F238E27FC236}">
                <a16:creationId xmlns:a16="http://schemas.microsoft.com/office/drawing/2014/main" id="{5E7E8CAE-85FE-888C-B7A2-1FBB46B04722}"/>
              </a:ext>
            </a:extLst>
          </p:cNvPr>
          <p:cNvSpPr txBox="1"/>
          <p:nvPr/>
        </p:nvSpPr>
        <p:spPr>
          <a:xfrm>
            <a:off x="8649393" y="3798191"/>
            <a:ext cx="1981763" cy="338554"/>
          </a:xfrm>
          <a:prstGeom prst="rect">
            <a:avLst/>
          </a:prstGeom>
          <a:noFill/>
        </p:spPr>
        <p:txBody>
          <a:bodyPr wrap="square" rtlCol="0">
            <a:spAutoFit/>
          </a:bodyPr>
          <a:lstStyle/>
          <a:p>
            <a:r>
              <a:rPr lang="en-IN" sz="1600" dirty="0">
                <a:solidFill>
                  <a:schemeClr val="bg1"/>
                </a:solidFill>
              </a:rPr>
              <a:t>Enhance Efficiency</a:t>
            </a:r>
          </a:p>
        </p:txBody>
      </p:sp>
      <p:sp>
        <p:nvSpPr>
          <p:cNvPr id="10" name="TextBox 9">
            <a:extLst>
              <a:ext uri="{FF2B5EF4-FFF2-40B4-BE49-F238E27FC236}">
                <a16:creationId xmlns:a16="http://schemas.microsoft.com/office/drawing/2014/main" id="{40D79701-830A-4234-164A-2F1A8F00B8A0}"/>
              </a:ext>
            </a:extLst>
          </p:cNvPr>
          <p:cNvSpPr txBox="1"/>
          <p:nvPr/>
        </p:nvSpPr>
        <p:spPr>
          <a:xfrm>
            <a:off x="8649393" y="4799755"/>
            <a:ext cx="1981763" cy="338554"/>
          </a:xfrm>
          <a:prstGeom prst="rect">
            <a:avLst/>
          </a:prstGeom>
          <a:noFill/>
        </p:spPr>
        <p:txBody>
          <a:bodyPr wrap="square" rtlCol="0">
            <a:spAutoFit/>
          </a:bodyPr>
          <a:lstStyle/>
          <a:p>
            <a:r>
              <a:rPr lang="en-IN" sz="1600" dirty="0">
                <a:solidFill>
                  <a:schemeClr val="bg1"/>
                </a:solidFill>
              </a:rPr>
              <a:t>Improve Visibility</a:t>
            </a:r>
          </a:p>
        </p:txBody>
      </p:sp>
    </p:spTree>
    <p:extLst>
      <p:ext uri="{BB962C8B-B14F-4D97-AF65-F5344CB8AC3E}">
        <p14:creationId xmlns:p14="http://schemas.microsoft.com/office/powerpoint/2010/main" val="374421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420B-D477-6A78-E107-7D2FBF2370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0E91976-6D00-E17D-A6B4-E6DA4BFB2EA7}"/>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AFAD71DD-64F8-9EFB-8A77-C5CCE2CEAB0A}"/>
              </a:ext>
            </a:extLst>
          </p:cNvPr>
          <p:cNvSpPr txBox="1"/>
          <p:nvPr/>
        </p:nvSpPr>
        <p:spPr>
          <a:xfrm>
            <a:off x="166595" y="20032"/>
            <a:ext cx="7494045" cy="461665"/>
          </a:xfrm>
          <a:prstGeom prst="rect">
            <a:avLst/>
          </a:prstGeom>
          <a:noFill/>
        </p:spPr>
        <p:txBody>
          <a:bodyPr wrap="square" rtlCol="0">
            <a:spAutoFit/>
          </a:bodyPr>
          <a:lstStyle/>
          <a:p>
            <a:r>
              <a:rPr lang="en-US" sz="2400" b="1" dirty="0">
                <a:cs typeface="Calibri" panose="020F0502020204030204" pitchFamily="34" charset="0"/>
              </a:rPr>
              <a:t>Key Concepts : Use Case of Sales &amp; Operations Planning</a:t>
            </a:r>
          </a:p>
        </p:txBody>
      </p:sp>
      <p:graphicFrame>
        <p:nvGraphicFramePr>
          <p:cNvPr id="2" name="Table 1">
            <a:extLst>
              <a:ext uri="{FF2B5EF4-FFF2-40B4-BE49-F238E27FC236}">
                <a16:creationId xmlns:a16="http://schemas.microsoft.com/office/drawing/2014/main" id="{BB321F6D-E79D-D719-6D12-779828854144}"/>
              </a:ext>
            </a:extLst>
          </p:cNvPr>
          <p:cNvGraphicFramePr>
            <a:graphicFrameLocks noGrp="1"/>
          </p:cNvGraphicFramePr>
          <p:nvPr>
            <p:extLst>
              <p:ext uri="{D42A27DB-BD31-4B8C-83A1-F6EECF244321}">
                <p14:modId xmlns:p14="http://schemas.microsoft.com/office/powerpoint/2010/main" val="2231400685"/>
              </p:ext>
            </p:extLst>
          </p:nvPr>
        </p:nvGraphicFramePr>
        <p:xfrm>
          <a:off x="301690" y="537978"/>
          <a:ext cx="11146971" cy="5212080"/>
        </p:xfrm>
        <a:graphic>
          <a:graphicData uri="http://schemas.openxmlformats.org/drawingml/2006/table">
            <a:tbl>
              <a:tblPr firstRow="1" bandRow="1">
                <a:tableStyleId>{7DF18680-E054-41AD-8BC1-D1AEF772440D}</a:tableStyleId>
              </a:tblPr>
              <a:tblGrid>
                <a:gridCol w="4658888">
                  <a:extLst>
                    <a:ext uri="{9D8B030D-6E8A-4147-A177-3AD203B41FA5}">
                      <a16:colId xmlns:a16="http://schemas.microsoft.com/office/drawing/2014/main" val="1193274239"/>
                    </a:ext>
                  </a:extLst>
                </a:gridCol>
                <a:gridCol w="6488083">
                  <a:extLst>
                    <a:ext uri="{9D8B030D-6E8A-4147-A177-3AD203B41FA5}">
                      <a16:colId xmlns:a16="http://schemas.microsoft.com/office/drawing/2014/main" val="3280120583"/>
                    </a:ext>
                  </a:extLst>
                </a:gridCol>
              </a:tblGrid>
              <a:tr h="370840">
                <a:tc>
                  <a:txBody>
                    <a:bodyPr/>
                    <a:lstStyle/>
                    <a:p>
                      <a:r>
                        <a:rPr lang="en-IN" dirty="0"/>
                        <a:t>Industry</a:t>
                      </a:r>
                    </a:p>
                    <a:p>
                      <a:endParaRPr lang="en-IN" dirty="0"/>
                    </a:p>
                  </a:txBody>
                  <a:tcPr/>
                </a:tc>
                <a:tc>
                  <a:txBody>
                    <a:bodyPr/>
                    <a:lstStyle/>
                    <a:p>
                      <a:r>
                        <a:rPr lang="en-IN" dirty="0"/>
                        <a:t>Key Use Case</a:t>
                      </a:r>
                    </a:p>
                  </a:txBody>
                  <a:tcPr/>
                </a:tc>
                <a:extLst>
                  <a:ext uri="{0D108BD9-81ED-4DB2-BD59-A6C34878D82A}">
                    <a16:rowId xmlns:a16="http://schemas.microsoft.com/office/drawing/2014/main" val="1370825922"/>
                  </a:ext>
                </a:extLst>
              </a:tr>
              <a:tr h="370840">
                <a:tc>
                  <a:txBody>
                    <a:bodyPr/>
                    <a:lstStyle/>
                    <a:p>
                      <a:r>
                        <a:rPr lang="en-IN" dirty="0"/>
                        <a:t>FMCG</a:t>
                      </a:r>
                    </a:p>
                  </a:txBody>
                  <a:tcPr/>
                </a:tc>
                <a:tc>
                  <a:txBody>
                    <a:bodyPr/>
                    <a:lstStyle/>
                    <a:p>
                      <a:r>
                        <a:rPr lang="en-IN" dirty="0"/>
                        <a:t>Seasonal Demand</a:t>
                      </a:r>
                    </a:p>
                    <a:p>
                      <a:r>
                        <a:rPr lang="en-IN" dirty="0"/>
                        <a:t>Promotional Planning</a:t>
                      </a:r>
                    </a:p>
                    <a:p>
                      <a:endParaRPr lang="en-IN" dirty="0"/>
                    </a:p>
                  </a:txBody>
                  <a:tcPr/>
                </a:tc>
                <a:extLst>
                  <a:ext uri="{0D108BD9-81ED-4DB2-BD59-A6C34878D82A}">
                    <a16:rowId xmlns:a16="http://schemas.microsoft.com/office/drawing/2014/main" val="1448658770"/>
                  </a:ext>
                </a:extLst>
              </a:tr>
              <a:tr h="370840">
                <a:tc>
                  <a:txBody>
                    <a:bodyPr/>
                    <a:lstStyle/>
                    <a:p>
                      <a:r>
                        <a:rPr lang="en-IN" dirty="0"/>
                        <a:t>Pharma</a:t>
                      </a:r>
                    </a:p>
                  </a:txBody>
                  <a:tcPr/>
                </a:tc>
                <a:tc>
                  <a:txBody>
                    <a:bodyPr/>
                    <a:lstStyle/>
                    <a:p>
                      <a:r>
                        <a:rPr lang="en-IN" dirty="0"/>
                        <a:t>Drug Launch</a:t>
                      </a:r>
                    </a:p>
                    <a:p>
                      <a:r>
                        <a:rPr lang="en-IN" dirty="0"/>
                        <a:t>Regulatory constraints</a:t>
                      </a:r>
                    </a:p>
                    <a:p>
                      <a:endParaRPr lang="en-IN" dirty="0"/>
                    </a:p>
                  </a:txBody>
                  <a:tcPr/>
                </a:tc>
                <a:extLst>
                  <a:ext uri="{0D108BD9-81ED-4DB2-BD59-A6C34878D82A}">
                    <a16:rowId xmlns:a16="http://schemas.microsoft.com/office/drawing/2014/main" val="3039119117"/>
                  </a:ext>
                </a:extLst>
              </a:tr>
              <a:tr h="370840">
                <a:tc>
                  <a:txBody>
                    <a:bodyPr/>
                    <a:lstStyle/>
                    <a:p>
                      <a:r>
                        <a:rPr lang="en-IN" dirty="0"/>
                        <a:t>Manufacturing</a:t>
                      </a:r>
                    </a:p>
                  </a:txBody>
                  <a:tcPr/>
                </a:tc>
                <a:tc>
                  <a:txBody>
                    <a:bodyPr/>
                    <a:lstStyle/>
                    <a:p>
                      <a:r>
                        <a:rPr lang="en-IN" dirty="0"/>
                        <a:t>Capacity Planning</a:t>
                      </a:r>
                    </a:p>
                    <a:p>
                      <a:r>
                        <a:rPr lang="en-IN" dirty="0"/>
                        <a:t>Inventory Balancing</a:t>
                      </a:r>
                    </a:p>
                    <a:p>
                      <a:endParaRPr lang="en-IN" dirty="0"/>
                    </a:p>
                  </a:txBody>
                  <a:tcPr/>
                </a:tc>
                <a:extLst>
                  <a:ext uri="{0D108BD9-81ED-4DB2-BD59-A6C34878D82A}">
                    <a16:rowId xmlns:a16="http://schemas.microsoft.com/office/drawing/2014/main" val="2824690371"/>
                  </a:ext>
                </a:extLst>
              </a:tr>
              <a:tr h="370840">
                <a:tc>
                  <a:txBody>
                    <a:bodyPr/>
                    <a:lstStyle/>
                    <a:p>
                      <a:r>
                        <a:rPr lang="en-IN" dirty="0"/>
                        <a:t>Retail</a:t>
                      </a:r>
                    </a:p>
                  </a:txBody>
                  <a:tcPr/>
                </a:tc>
                <a:tc>
                  <a:txBody>
                    <a:bodyPr/>
                    <a:lstStyle/>
                    <a:p>
                      <a:r>
                        <a:rPr lang="en-IN" dirty="0"/>
                        <a:t>SKU Rationalization</a:t>
                      </a:r>
                    </a:p>
                    <a:p>
                      <a:r>
                        <a:rPr lang="en-IN" dirty="0"/>
                        <a:t>Assortment Planning</a:t>
                      </a:r>
                    </a:p>
                    <a:p>
                      <a:endParaRPr lang="en-IN" dirty="0"/>
                    </a:p>
                  </a:txBody>
                  <a:tcPr/>
                </a:tc>
                <a:extLst>
                  <a:ext uri="{0D108BD9-81ED-4DB2-BD59-A6C34878D82A}">
                    <a16:rowId xmlns:a16="http://schemas.microsoft.com/office/drawing/2014/main" val="2056834081"/>
                  </a:ext>
                </a:extLst>
              </a:tr>
              <a:tr h="370840">
                <a:tc>
                  <a:txBody>
                    <a:bodyPr/>
                    <a:lstStyle/>
                    <a:p>
                      <a:r>
                        <a:rPr lang="en-IN" dirty="0"/>
                        <a:t>E-Commerce</a:t>
                      </a:r>
                    </a:p>
                  </a:txBody>
                  <a:tcPr/>
                </a:tc>
                <a:tc>
                  <a:txBody>
                    <a:bodyPr/>
                    <a:lstStyle/>
                    <a:p>
                      <a:r>
                        <a:rPr lang="en-IN" dirty="0"/>
                        <a:t>Flash Sales</a:t>
                      </a:r>
                    </a:p>
                    <a:p>
                      <a:r>
                        <a:rPr lang="en-IN" dirty="0"/>
                        <a:t>Peak Demand Management</a:t>
                      </a:r>
                    </a:p>
                    <a:p>
                      <a:endParaRPr lang="en-IN" dirty="0"/>
                    </a:p>
                  </a:txBody>
                  <a:tcPr/>
                </a:tc>
                <a:extLst>
                  <a:ext uri="{0D108BD9-81ED-4DB2-BD59-A6C34878D82A}">
                    <a16:rowId xmlns:a16="http://schemas.microsoft.com/office/drawing/2014/main" val="2384894239"/>
                  </a:ext>
                </a:extLst>
              </a:tr>
            </a:tbl>
          </a:graphicData>
        </a:graphic>
      </p:graphicFrame>
    </p:spTree>
    <p:extLst>
      <p:ext uri="{BB962C8B-B14F-4D97-AF65-F5344CB8AC3E}">
        <p14:creationId xmlns:p14="http://schemas.microsoft.com/office/powerpoint/2010/main" val="2249737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1EAEC-64BA-BC33-A5A6-E66B3F85A5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F44853-2381-8116-C07E-6CDEA3AC1C0C}"/>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7CA058BD-BBC2-BEAD-9A23-71C3514A41A9}"/>
              </a:ext>
            </a:extLst>
          </p:cNvPr>
          <p:cNvSpPr txBox="1"/>
          <p:nvPr/>
        </p:nvSpPr>
        <p:spPr>
          <a:xfrm>
            <a:off x="166595" y="20032"/>
            <a:ext cx="11254074" cy="461665"/>
          </a:xfrm>
          <a:prstGeom prst="rect">
            <a:avLst/>
          </a:prstGeom>
          <a:noFill/>
        </p:spPr>
        <p:txBody>
          <a:bodyPr wrap="square" rtlCol="0">
            <a:spAutoFit/>
          </a:bodyPr>
          <a:lstStyle/>
          <a:p>
            <a:r>
              <a:rPr lang="en-US" sz="2400" b="1" dirty="0">
                <a:cs typeface="Calibri" panose="020F0502020204030204" pitchFamily="34" charset="0"/>
              </a:rPr>
              <a:t>Key Concepts : Forecasting Approaches</a:t>
            </a:r>
          </a:p>
        </p:txBody>
      </p:sp>
      <p:graphicFrame>
        <p:nvGraphicFramePr>
          <p:cNvPr id="2" name="Table 1">
            <a:extLst>
              <a:ext uri="{FF2B5EF4-FFF2-40B4-BE49-F238E27FC236}">
                <a16:creationId xmlns:a16="http://schemas.microsoft.com/office/drawing/2014/main" id="{B55DFE8C-7647-CC01-B288-22C7510E7C35}"/>
              </a:ext>
            </a:extLst>
          </p:cNvPr>
          <p:cNvGraphicFramePr>
            <a:graphicFrameLocks noGrp="1"/>
          </p:cNvGraphicFramePr>
          <p:nvPr/>
        </p:nvGraphicFramePr>
        <p:xfrm>
          <a:off x="246743" y="589038"/>
          <a:ext cx="9681028" cy="5394960"/>
        </p:xfrm>
        <a:graphic>
          <a:graphicData uri="http://schemas.openxmlformats.org/drawingml/2006/table">
            <a:tbl>
              <a:tblPr firstRow="1" bandRow="1">
                <a:tableStyleId>{5C22544A-7EE6-4342-B048-85BDC9FD1C3A}</a:tableStyleId>
              </a:tblPr>
              <a:tblGrid>
                <a:gridCol w="4840514">
                  <a:extLst>
                    <a:ext uri="{9D8B030D-6E8A-4147-A177-3AD203B41FA5}">
                      <a16:colId xmlns:a16="http://schemas.microsoft.com/office/drawing/2014/main" val="2871844108"/>
                    </a:ext>
                  </a:extLst>
                </a:gridCol>
                <a:gridCol w="4840514">
                  <a:extLst>
                    <a:ext uri="{9D8B030D-6E8A-4147-A177-3AD203B41FA5}">
                      <a16:colId xmlns:a16="http://schemas.microsoft.com/office/drawing/2014/main" val="1417530608"/>
                    </a:ext>
                  </a:extLst>
                </a:gridCol>
              </a:tblGrid>
              <a:tr h="812583">
                <a:tc>
                  <a:txBody>
                    <a:bodyPr/>
                    <a:lstStyle/>
                    <a:p>
                      <a:pPr algn="l"/>
                      <a:r>
                        <a:rPr lang="en-US" sz="2800" dirty="0"/>
                        <a:t>Objective</a:t>
                      </a:r>
                    </a:p>
                    <a:p>
                      <a:pPr algn="l"/>
                      <a:endParaRPr lang="en-IN" sz="2800" dirty="0"/>
                    </a:p>
                  </a:txBody>
                  <a:tcPr/>
                </a:tc>
                <a:tc>
                  <a:txBody>
                    <a:bodyPr/>
                    <a:lstStyle/>
                    <a:p>
                      <a:pPr algn="l"/>
                      <a:r>
                        <a:rPr lang="en-US" sz="2800" dirty="0"/>
                        <a:t>Subjective</a:t>
                      </a:r>
                      <a:endParaRPr lang="en-IN" sz="2800" dirty="0"/>
                    </a:p>
                  </a:txBody>
                  <a:tcPr/>
                </a:tc>
                <a:extLst>
                  <a:ext uri="{0D108BD9-81ED-4DB2-BD59-A6C34878D82A}">
                    <a16:rowId xmlns:a16="http://schemas.microsoft.com/office/drawing/2014/main" val="2868352558"/>
                  </a:ext>
                </a:extLst>
              </a:tr>
              <a:tr h="1857333">
                <a:tc>
                  <a:txBody>
                    <a:bodyPr/>
                    <a:lstStyle/>
                    <a:p>
                      <a:pPr algn="l"/>
                      <a:r>
                        <a:rPr lang="en-US" sz="2800" dirty="0"/>
                        <a:t>Time Series</a:t>
                      </a:r>
                    </a:p>
                    <a:p>
                      <a:pPr marL="285750" indent="-285750" algn="l">
                        <a:buFont typeface="Arial" panose="020B0604020202020204" pitchFamily="34" charset="0"/>
                        <a:buChar char="•"/>
                      </a:pPr>
                      <a:r>
                        <a:rPr lang="en-US" sz="2800" dirty="0"/>
                        <a:t>Identify Patterns</a:t>
                      </a:r>
                    </a:p>
                    <a:p>
                      <a:pPr marL="285750" indent="-285750" algn="l">
                        <a:buFont typeface="Arial" panose="020B0604020202020204" pitchFamily="34" charset="0"/>
                        <a:buChar char="•"/>
                      </a:pPr>
                      <a:r>
                        <a:rPr lang="en-US" sz="2800" dirty="0"/>
                        <a:t>Past predicts the future</a:t>
                      </a:r>
                    </a:p>
                    <a:p>
                      <a:pPr marL="285750" indent="-285750" algn="l">
                        <a:buFont typeface="Arial" panose="020B0604020202020204" pitchFamily="34" charset="0"/>
                        <a:buChar char="•"/>
                      </a:pPr>
                      <a:r>
                        <a:rPr lang="en-US" sz="2800" dirty="0"/>
                        <a:t>“Black Box” Approach</a:t>
                      </a:r>
                    </a:p>
                    <a:p>
                      <a:pPr marL="0" indent="0" algn="l">
                        <a:buFont typeface="Arial" panose="020B0604020202020204" pitchFamily="34" charset="0"/>
                        <a:buNone/>
                      </a:pPr>
                      <a:endParaRPr lang="en-IN" sz="2800" dirty="0"/>
                    </a:p>
                  </a:txBody>
                  <a:tcPr/>
                </a:tc>
                <a:tc>
                  <a:txBody>
                    <a:bodyPr/>
                    <a:lstStyle/>
                    <a:p>
                      <a:pPr algn="l"/>
                      <a:r>
                        <a:rPr lang="en-US" sz="2800" dirty="0"/>
                        <a:t>Judgmental</a:t>
                      </a:r>
                    </a:p>
                    <a:p>
                      <a:pPr marL="285750" indent="-285750" algn="l">
                        <a:buFont typeface="Arial" panose="020B0604020202020204" pitchFamily="34" charset="0"/>
                        <a:buChar char="•"/>
                      </a:pPr>
                      <a:r>
                        <a:rPr lang="en-US" sz="2800" dirty="0"/>
                        <a:t>Sales force surveys</a:t>
                      </a:r>
                    </a:p>
                    <a:p>
                      <a:pPr marL="285750" indent="-285750" algn="l">
                        <a:buFont typeface="Arial" panose="020B0604020202020204" pitchFamily="34" charset="0"/>
                        <a:buChar char="•"/>
                      </a:pPr>
                      <a:r>
                        <a:rPr lang="en-US" sz="2800" dirty="0"/>
                        <a:t>Experts jury</a:t>
                      </a:r>
                    </a:p>
                    <a:p>
                      <a:pPr marL="285750" indent="-285750" algn="l">
                        <a:buFont typeface="Arial" panose="020B0604020202020204" pitchFamily="34" charset="0"/>
                        <a:buChar char="•"/>
                      </a:pPr>
                      <a:r>
                        <a:rPr lang="en-US" sz="2800" dirty="0"/>
                        <a:t>Delphi techniques</a:t>
                      </a:r>
                      <a:endParaRPr lang="en-IN" sz="2800" dirty="0"/>
                    </a:p>
                  </a:txBody>
                  <a:tcPr/>
                </a:tc>
                <a:extLst>
                  <a:ext uri="{0D108BD9-81ED-4DB2-BD59-A6C34878D82A}">
                    <a16:rowId xmlns:a16="http://schemas.microsoft.com/office/drawing/2014/main" val="3773948564"/>
                  </a:ext>
                </a:extLst>
              </a:tr>
              <a:tr h="1857333">
                <a:tc>
                  <a:txBody>
                    <a:bodyPr/>
                    <a:lstStyle/>
                    <a:p>
                      <a:pPr algn="l"/>
                      <a:r>
                        <a:rPr lang="en-US" sz="2800" dirty="0"/>
                        <a:t>Causal | Relational</a:t>
                      </a:r>
                    </a:p>
                    <a:p>
                      <a:pPr marL="285750" indent="-285750" algn="l">
                        <a:buFont typeface="Arial" panose="020B0604020202020204" pitchFamily="34" charset="0"/>
                        <a:buChar char="•"/>
                      </a:pPr>
                      <a:r>
                        <a:rPr lang="en-US" sz="2800" dirty="0"/>
                        <a:t>Econometric Models</a:t>
                      </a:r>
                    </a:p>
                    <a:p>
                      <a:pPr marL="285750" indent="-285750" algn="l">
                        <a:buFont typeface="Arial" panose="020B0604020202020204" pitchFamily="34" charset="0"/>
                        <a:buChar char="•"/>
                      </a:pPr>
                      <a:r>
                        <a:rPr lang="en-US" sz="2800" dirty="0"/>
                        <a:t>Input-Output Models</a:t>
                      </a:r>
                    </a:p>
                    <a:p>
                      <a:pPr marL="285750" indent="-285750" algn="l">
                        <a:buFont typeface="Arial" panose="020B0604020202020204" pitchFamily="34" charset="0"/>
                        <a:buChar char="•"/>
                      </a:pPr>
                      <a:r>
                        <a:rPr lang="en-US" sz="2800" dirty="0"/>
                        <a:t>Leading Indicators</a:t>
                      </a:r>
                    </a:p>
                    <a:p>
                      <a:pPr marL="0" indent="0" algn="l">
                        <a:buFont typeface="Arial" panose="020B0604020202020204" pitchFamily="34" charset="0"/>
                        <a:buNone/>
                      </a:pPr>
                      <a:endParaRPr lang="en-IN" sz="2800" dirty="0"/>
                    </a:p>
                  </a:txBody>
                  <a:tcPr/>
                </a:tc>
                <a:tc>
                  <a:txBody>
                    <a:bodyPr/>
                    <a:lstStyle/>
                    <a:p>
                      <a:pPr algn="l"/>
                      <a:r>
                        <a:rPr lang="en-US" sz="2800" dirty="0"/>
                        <a:t>Experimental</a:t>
                      </a:r>
                    </a:p>
                    <a:p>
                      <a:pPr marL="285750" indent="-285750" algn="l">
                        <a:buFont typeface="Arial" panose="020B0604020202020204" pitchFamily="34" charset="0"/>
                        <a:buChar char="•"/>
                      </a:pPr>
                      <a:r>
                        <a:rPr lang="en-US" sz="2800" dirty="0"/>
                        <a:t>Customer Surveys</a:t>
                      </a:r>
                    </a:p>
                    <a:p>
                      <a:pPr marL="285750" indent="-285750" algn="l">
                        <a:buFont typeface="Arial" panose="020B0604020202020204" pitchFamily="34" charset="0"/>
                        <a:buChar char="•"/>
                      </a:pPr>
                      <a:r>
                        <a:rPr lang="en-US" sz="2800" dirty="0"/>
                        <a:t>Focus group</a:t>
                      </a:r>
                    </a:p>
                    <a:p>
                      <a:pPr marL="285750" indent="-285750" algn="l">
                        <a:buFont typeface="Arial" panose="020B0604020202020204" pitchFamily="34" charset="0"/>
                        <a:buChar char="•"/>
                      </a:pPr>
                      <a:r>
                        <a:rPr lang="en-US" sz="2800" dirty="0"/>
                        <a:t>Test Marketing</a:t>
                      </a:r>
                      <a:endParaRPr lang="en-IN" sz="2800" dirty="0"/>
                    </a:p>
                  </a:txBody>
                  <a:tcPr/>
                </a:tc>
                <a:extLst>
                  <a:ext uri="{0D108BD9-81ED-4DB2-BD59-A6C34878D82A}">
                    <a16:rowId xmlns:a16="http://schemas.microsoft.com/office/drawing/2014/main" val="1714523043"/>
                  </a:ext>
                </a:extLst>
              </a:tr>
            </a:tbl>
          </a:graphicData>
        </a:graphic>
      </p:graphicFrame>
    </p:spTree>
    <p:extLst>
      <p:ext uri="{BB962C8B-B14F-4D97-AF65-F5344CB8AC3E}">
        <p14:creationId xmlns:p14="http://schemas.microsoft.com/office/powerpoint/2010/main" val="54663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FE272-E134-E8B7-DFDA-9D65CBB7C71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AB8259-5A19-5E78-226F-99E8CE9F6DDF}"/>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C6A631BC-BD07-8E93-59EC-341A8812E8BB}"/>
              </a:ext>
            </a:extLst>
          </p:cNvPr>
          <p:cNvSpPr txBox="1"/>
          <p:nvPr/>
        </p:nvSpPr>
        <p:spPr>
          <a:xfrm>
            <a:off x="166595" y="20032"/>
            <a:ext cx="11254074" cy="461665"/>
          </a:xfrm>
          <a:prstGeom prst="rect">
            <a:avLst/>
          </a:prstGeom>
          <a:noFill/>
        </p:spPr>
        <p:txBody>
          <a:bodyPr wrap="square" rtlCol="0">
            <a:spAutoFit/>
          </a:bodyPr>
          <a:lstStyle/>
          <a:p>
            <a:r>
              <a:rPr lang="en-US" sz="2400" b="1" dirty="0">
                <a:cs typeface="Calibri" panose="020F0502020204030204" pitchFamily="34" charset="0"/>
              </a:rPr>
              <a:t>Key Concepts : Forecasting Metrics</a:t>
            </a:r>
          </a:p>
        </p:txBody>
      </p:sp>
      <p:pic>
        <p:nvPicPr>
          <p:cNvPr id="5" name="Picture 4">
            <a:extLst>
              <a:ext uri="{FF2B5EF4-FFF2-40B4-BE49-F238E27FC236}">
                <a16:creationId xmlns:a16="http://schemas.microsoft.com/office/drawing/2014/main" id="{D36AEE37-ED3E-95C5-490B-91901490A1D7}"/>
              </a:ext>
            </a:extLst>
          </p:cNvPr>
          <p:cNvPicPr>
            <a:picLocks noChangeAspect="1"/>
          </p:cNvPicPr>
          <p:nvPr/>
        </p:nvPicPr>
        <p:blipFill>
          <a:blip r:embed="rId4"/>
          <a:stretch>
            <a:fillRect/>
          </a:stretch>
        </p:blipFill>
        <p:spPr>
          <a:xfrm>
            <a:off x="891315" y="637550"/>
            <a:ext cx="8383314" cy="5104037"/>
          </a:xfrm>
          <a:prstGeom prst="rect">
            <a:avLst/>
          </a:prstGeom>
        </p:spPr>
      </p:pic>
    </p:spTree>
    <p:extLst>
      <p:ext uri="{BB962C8B-B14F-4D97-AF65-F5344CB8AC3E}">
        <p14:creationId xmlns:p14="http://schemas.microsoft.com/office/powerpoint/2010/main" val="396776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BD3A7-9526-9048-2B2C-36F8283C7D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884DDD-F660-6A74-E8CE-471239E7B72A}"/>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5EEA02E5-1BC2-D0D8-1BDE-B26C9C268233}"/>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Key Concepts : Forecasting Techniques</a:t>
            </a:r>
          </a:p>
        </p:txBody>
      </p:sp>
      <p:sp>
        <p:nvSpPr>
          <p:cNvPr id="2" name="TextBox 1">
            <a:extLst>
              <a:ext uri="{FF2B5EF4-FFF2-40B4-BE49-F238E27FC236}">
                <a16:creationId xmlns:a16="http://schemas.microsoft.com/office/drawing/2014/main" id="{9A5560D1-0AFA-7C15-1067-53E9734A596D}"/>
              </a:ext>
            </a:extLst>
          </p:cNvPr>
          <p:cNvSpPr txBox="1"/>
          <p:nvPr/>
        </p:nvSpPr>
        <p:spPr>
          <a:xfrm>
            <a:off x="298580" y="681135"/>
            <a:ext cx="5938934" cy="5078313"/>
          </a:xfrm>
          <a:prstGeom prst="rect">
            <a:avLst/>
          </a:prstGeom>
          <a:solidFill>
            <a:schemeClr val="accent6">
              <a:lumMod val="20000"/>
              <a:lumOff val="80000"/>
            </a:schemeClr>
          </a:solidFill>
        </p:spPr>
        <p:txBody>
          <a:bodyPr wrap="square" rtlCol="0">
            <a:spAutoFit/>
          </a:bodyPr>
          <a:lstStyle/>
          <a:p>
            <a:r>
              <a:rPr lang="en-IN" b="1" dirty="0"/>
              <a:t>Time Series Components</a:t>
            </a:r>
          </a:p>
          <a:p>
            <a:endParaRPr lang="en-IN" b="1" dirty="0"/>
          </a:p>
          <a:p>
            <a:r>
              <a:rPr lang="en-IN" b="1" dirty="0"/>
              <a:t>Level (a) </a:t>
            </a:r>
          </a:p>
          <a:p>
            <a:r>
              <a:rPr lang="en-IN" dirty="0"/>
              <a:t>-    Demand hovers around mean</a:t>
            </a:r>
          </a:p>
          <a:p>
            <a:endParaRPr lang="en-IN" b="1" dirty="0"/>
          </a:p>
          <a:p>
            <a:r>
              <a:rPr lang="en-IN" b="1" dirty="0"/>
              <a:t>Trend (b)</a:t>
            </a:r>
          </a:p>
          <a:p>
            <a:pPr marL="285750" indent="-285750">
              <a:buFontTx/>
              <a:buChar char="-"/>
            </a:pPr>
            <a:r>
              <a:rPr lang="en-IN" dirty="0"/>
              <a:t>Persistent movement in one direction</a:t>
            </a:r>
          </a:p>
          <a:p>
            <a:pPr marL="285750" indent="-285750">
              <a:buFontTx/>
              <a:buChar char="-"/>
            </a:pPr>
            <a:r>
              <a:rPr lang="en-IN" dirty="0"/>
              <a:t>Rate of Growth or Decline</a:t>
            </a:r>
          </a:p>
          <a:p>
            <a:endParaRPr lang="en-IN" b="1" dirty="0"/>
          </a:p>
          <a:p>
            <a:r>
              <a:rPr lang="en-IN" b="1" dirty="0"/>
              <a:t>Seasonal Variations (F)</a:t>
            </a:r>
          </a:p>
          <a:p>
            <a:r>
              <a:rPr lang="en-IN" dirty="0"/>
              <a:t>- Repeated cycle after a known or Fixed period</a:t>
            </a:r>
          </a:p>
          <a:p>
            <a:endParaRPr lang="en-IN" b="1" dirty="0"/>
          </a:p>
          <a:p>
            <a:r>
              <a:rPr lang="en-IN" b="1" dirty="0"/>
              <a:t>Cyclical (C)</a:t>
            </a:r>
          </a:p>
          <a:p>
            <a:r>
              <a:rPr lang="en-IN" dirty="0"/>
              <a:t>- Periodic movement not of fixed period</a:t>
            </a:r>
          </a:p>
          <a:p>
            <a:endParaRPr lang="en-IN" b="1" dirty="0"/>
          </a:p>
          <a:p>
            <a:r>
              <a:rPr lang="en-IN" b="1" dirty="0"/>
              <a:t>Random Fluctuations (e)</a:t>
            </a:r>
          </a:p>
          <a:p>
            <a:r>
              <a:rPr lang="en-IN" dirty="0"/>
              <a:t>- Remainder of variability</a:t>
            </a:r>
          </a:p>
          <a:p>
            <a:endParaRPr lang="en-IN" dirty="0"/>
          </a:p>
        </p:txBody>
      </p:sp>
      <p:pic>
        <p:nvPicPr>
          <p:cNvPr id="6" name="Picture 5">
            <a:extLst>
              <a:ext uri="{FF2B5EF4-FFF2-40B4-BE49-F238E27FC236}">
                <a16:creationId xmlns:a16="http://schemas.microsoft.com/office/drawing/2014/main" id="{9E8BE68A-8F23-7B8B-931F-76622407C891}"/>
              </a:ext>
            </a:extLst>
          </p:cNvPr>
          <p:cNvPicPr>
            <a:picLocks noChangeAspect="1"/>
          </p:cNvPicPr>
          <p:nvPr/>
        </p:nvPicPr>
        <p:blipFill>
          <a:blip r:embed="rId4"/>
          <a:stretch>
            <a:fillRect/>
          </a:stretch>
        </p:blipFill>
        <p:spPr>
          <a:xfrm>
            <a:off x="6600720" y="481697"/>
            <a:ext cx="3076680" cy="5536262"/>
          </a:xfrm>
          <a:prstGeom prst="rect">
            <a:avLst/>
          </a:prstGeom>
        </p:spPr>
      </p:pic>
    </p:spTree>
    <p:extLst>
      <p:ext uri="{BB962C8B-B14F-4D97-AF65-F5344CB8AC3E}">
        <p14:creationId xmlns:p14="http://schemas.microsoft.com/office/powerpoint/2010/main" val="449108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4EBF5-366B-F7E8-977B-12750169B8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9EED37-C178-E4AF-E464-EA671814A568}"/>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2CD41673-3E62-174A-66C8-5699BDD9F774}"/>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Key Concepts : Forecasting Models</a:t>
            </a:r>
          </a:p>
        </p:txBody>
      </p:sp>
      <p:graphicFrame>
        <p:nvGraphicFramePr>
          <p:cNvPr id="4" name="Table 3">
            <a:extLst>
              <a:ext uri="{FF2B5EF4-FFF2-40B4-BE49-F238E27FC236}">
                <a16:creationId xmlns:a16="http://schemas.microsoft.com/office/drawing/2014/main" id="{A40B51F0-075A-0A42-713D-9191345CB9C1}"/>
              </a:ext>
            </a:extLst>
          </p:cNvPr>
          <p:cNvGraphicFramePr>
            <a:graphicFrameLocks noGrp="1"/>
          </p:cNvGraphicFramePr>
          <p:nvPr/>
        </p:nvGraphicFramePr>
        <p:xfrm>
          <a:off x="166595" y="688526"/>
          <a:ext cx="11117943" cy="4572000"/>
        </p:xfrm>
        <a:graphic>
          <a:graphicData uri="http://schemas.openxmlformats.org/drawingml/2006/table">
            <a:tbl>
              <a:tblPr firstRow="1" bandRow="1">
                <a:tableStyleId>{5C22544A-7EE6-4342-B048-85BDC9FD1C3A}</a:tableStyleId>
              </a:tblPr>
              <a:tblGrid>
                <a:gridCol w="2714171">
                  <a:extLst>
                    <a:ext uri="{9D8B030D-6E8A-4147-A177-3AD203B41FA5}">
                      <a16:colId xmlns:a16="http://schemas.microsoft.com/office/drawing/2014/main" val="2811266250"/>
                    </a:ext>
                  </a:extLst>
                </a:gridCol>
                <a:gridCol w="3603171">
                  <a:extLst>
                    <a:ext uri="{9D8B030D-6E8A-4147-A177-3AD203B41FA5}">
                      <a16:colId xmlns:a16="http://schemas.microsoft.com/office/drawing/2014/main" val="2253709424"/>
                    </a:ext>
                  </a:extLst>
                </a:gridCol>
                <a:gridCol w="4800601">
                  <a:extLst>
                    <a:ext uri="{9D8B030D-6E8A-4147-A177-3AD203B41FA5}">
                      <a16:colId xmlns:a16="http://schemas.microsoft.com/office/drawing/2014/main" val="4203958985"/>
                    </a:ext>
                  </a:extLst>
                </a:gridCol>
              </a:tblGrid>
              <a:tr h="450912">
                <a:tc>
                  <a:txBody>
                    <a:bodyPr/>
                    <a:lstStyle/>
                    <a:p>
                      <a:r>
                        <a:rPr lang="en-US" dirty="0"/>
                        <a:t>Demand Pattern</a:t>
                      </a:r>
                    </a:p>
                    <a:p>
                      <a:endParaRPr lang="en-IN" dirty="0"/>
                    </a:p>
                  </a:txBody>
                  <a:tcPr/>
                </a:tc>
                <a:tc>
                  <a:txBody>
                    <a:bodyPr/>
                    <a:lstStyle/>
                    <a:p>
                      <a:r>
                        <a:rPr lang="en-US" dirty="0"/>
                        <a:t>Model</a:t>
                      </a:r>
                      <a:endParaRPr lang="en-IN" dirty="0"/>
                    </a:p>
                  </a:txBody>
                  <a:tcPr/>
                </a:tc>
                <a:tc>
                  <a:txBody>
                    <a:bodyPr/>
                    <a:lstStyle/>
                    <a:p>
                      <a:r>
                        <a:rPr lang="en-US" dirty="0"/>
                        <a:t>Techniques</a:t>
                      </a:r>
                      <a:endParaRPr lang="en-IN" dirty="0"/>
                    </a:p>
                  </a:txBody>
                  <a:tcPr/>
                </a:tc>
                <a:extLst>
                  <a:ext uri="{0D108BD9-81ED-4DB2-BD59-A6C34878D82A}">
                    <a16:rowId xmlns:a16="http://schemas.microsoft.com/office/drawing/2014/main" val="1881160248"/>
                  </a:ext>
                </a:extLst>
              </a:tr>
              <a:tr h="370840">
                <a:tc>
                  <a:txBody>
                    <a:bodyPr/>
                    <a:lstStyle/>
                    <a:p>
                      <a:r>
                        <a:rPr lang="en-US" dirty="0"/>
                        <a:t>Level</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x (t) = a + e</a:t>
                      </a:r>
                    </a:p>
                    <a:p>
                      <a:endParaRPr lang="en-IN" b="0" dirty="0"/>
                    </a:p>
                  </a:txBody>
                  <a:tcPr/>
                </a:tc>
                <a:tc>
                  <a:txBody>
                    <a:bodyPr/>
                    <a:lstStyle/>
                    <a:p>
                      <a:pPr marL="285750" indent="-285750">
                        <a:buFont typeface="Arial" panose="020B0604020202020204" pitchFamily="34" charset="0"/>
                        <a:buChar char="•"/>
                      </a:pPr>
                      <a:r>
                        <a:rPr lang="en-US" dirty="0"/>
                        <a:t>Naïve (Only last period matters)</a:t>
                      </a:r>
                    </a:p>
                    <a:p>
                      <a:pPr marL="285750" indent="-285750">
                        <a:buFont typeface="Arial" panose="020B0604020202020204" pitchFamily="34" charset="0"/>
                        <a:buChar char="•"/>
                      </a:pPr>
                      <a:r>
                        <a:rPr lang="en-US" dirty="0"/>
                        <a:t>Cumulative (Everything Matters)</a:t>
                      </a:r>
                    </a:p>
                    <a:p>
                      <a:pPr marL="285750" indent="-285750">
                        <a:buFont typeface="Arial" panose="020B0604020202020204" pitchFamily="34" charset="0"/>
                        <a:buChar char="•"/>
                      </a:pPr>
                      <a:r>
                        <a:rPr lang="en-US" dirty="0"/>
                        <a:t>Moving Average (Select how much matters)</a:t>
                      </a:r>
                    </a:p>
                    <a:p>
                      <a:pPr marL="285750" indent="-285750">
                        <a:buFont typeface="Arial" panose="020B0604020202020204" pitchFamily="34" charset="0"/>
                        <a:buChar char="•"/>
                      </a:pPr>
                      <a:r>
                        <a:rPr lang="en-US" dirty="0"/>
                        <a:t>Exponential Smoothing ( Weight decreases exponentially as they age)</a:t>
                      </a:r>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val="3746258013"/>
                  </a:ext>
                </a:extLst>
              </a:tr>
              <a:tr h="370840">
                <a:tc>
                  <a:txBody>
                    <a:bodyPr/>
                    <a:lstStyle/>
                    <a:p>
                      <a:r>
                        <a:rPr lang="en-US" dirty="0"/>
                        <a:t>Level - Trend</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x (t) = a + </a:t>
                      </a:r>
                      <a:r>
                        <a:rPr lang="en-IN" b="0" dirty="0" err="1"/>
                        <a:t>bt</a:t>
                      </a:r>
                      <a:r>
                        <a:rPr lang="en-IN" b="0" dirty="0"/>
                        <a:t> + e</a:t>
                      </a:r>
                    </a:p>
                    <a:p>
                      <a:endParaRPr lang="en-IN" b="0" dirty="0"/>
                    </a:p>
                  </a:txBody>
                  <a:tcPr/>
                </a:tc>
                <a:tc>
                  <a:txBody>
                    <a:bodyPr/>
                    <a:lstStyle/>
                    <a:p>
                      <a:pPr marL="285750" indent="-285750">
                        <a:buFont typeface="Arial" panose="020B0604020202020204" pitchFamily="34" charset="0"/>
                        <a:buChar char="•"/>
                      </a:pPr>
                      <a:r>
                        <a:rPr lang="en-US" dirty="0"/>
                        <a:t>Holt Model</a:t>
                      </a:r>
                    </a:p>
                    <a:p>
                      <a:pPr marL="285750" indent="-285750">
                        <a:buFont typeface="Arial" panose="020B0604020202020204" pitchFamily="34" charset="0"/>
                        <a:buChar char="•"/>
                      </a:pPr>
                      <a:r>
                        <a:rPr lang="en-US" dirty="0"/>
                        <a:t>Damped Trends</a:t>
                      </a:r>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val="2375833998"/>
                  </a:ext>
                </a:extLst>
              </a:tr>
              <a:tr h="370840">
                <a:tc>
                  <a:txBody>
                    <a:bodyPr/>
                    <a:lstStyle/>
                    <a:p>
                      <a:r>
                        <a:rPr lang="en-US" dirty="0"/>
                        <a:t>Level - Seasonality</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x (t) = a F(t) + e</a:t>
                      </a:r>
                    </a:p>
                    <a:p>
                      <a:endParaRPr lang="en-IN" b="0" dirty="0"/>
                    </a:p>
                  </a:txBody>
                  <a:tcPr/>
                </a:tc>
                <a:tc>
                  <a:txBody>
                    <a:bodyPr/>
                    <a:lstStyle/>
                    <a:p>
                      <a:pPr marL="285750" indent="-285750">
                        <a:buFont typeface="Arial" panose="020B0604020202020204" pitchFamily="34" charset="0"/>
                        <a:buChar char="•"/>
                      </a:pPr>
                      <a:r>
                        <a:rPr lang="en-US" dirty="0"/>
                        <a:t>Double Exponential Smoothing</a:t>
                      </a:r>
                      <a:endParaRPr lang="en-IN" dirty="0"/>
                    </a:p>
                  </a:txBody>
                  <a:tcPr/>
                </a:tc>
                <a:extLst>
                  <a:ext uri="{0D108BD9-81ED-4DB2-BD59-A6C34878D82A}">
                    <a16:rowId xmlns:a16="http://schemas.microsoft.com/office/drawing/2014/main" val="2541406544"/>
                  </a:ext>
                </a:extLst>
              </a:tr>
              <a:tr h="370840">
                <a:tc>
                  <a:txBody>
                    <a:bodyPr/>
                    <a:lstStyle/>
                    <a:p>
                      <a:r>
                        <a:rPr lang="en-IN" b="0" dirty="0"/>
                        <a:t>Level- Trend- Seasonality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x (t) = (</a:t>
                      </a:r>
                      <a:r>
                        <a:rPr lang="en-IN" b="0" dirty="0" err="1"/>
                        <a:t>a+bt</a:t>
                      </a:r>
                      <a:r>
                        <a:rPr lang="en-IN" b="0" dirty="0"/>
                        <a:t>) F(t) + e</a:t>
                      </a:r>
                    </a:p>
                    <a:p>
                      <a:endParaRPr lang="en-IN" b="0" dirty="0"/>
                    </a:p>
                  </a:txBody>
                  <a:tcPr/>
                </a:tc>
                <a:tc>
                  <a:txBody>
                    <a:bodyPr/>
                    <a:lstStyle/>
                    <a:p>
                      <a:pPr marL="285750" indent="-285750">
                        <a:buFont typeface="Arial" panose="020B0604020202020204" pitchFamily="34" charset="0"/>
                        <a:buChar char="•"/>
                      </a:pPr>
                      <a:r>
                        <a:rPr lang="en-US" dirty="0"/>
                        <a:t>Holt-Winter Model</a:t>
                      </a:r>
                      <a:endParaRPr lang="en-IN" dirty="0"/>
                    </a:p>
                  </a:txBody>
                  <a:tcPr/>
                </a:tc>
                <a:extLst>
                  <a:ext uri="{0D108BD9-81ED-4DB2-BD59-A6C34878D82A}">
                    <a16:rowId xmlns:a16="http://schemas.microsoft.com/office/drawing/2014/main" val="473541608"/>
                  </a:ext>
                </a:extLst>
              </a:tr>
            </a:tbl>
          </a:graphicData>
        </a:graphic>
      </p:graphicFrame>
    </p:spTree>
    <p:extLst>
      <p:ext uri="{BB962C8B-B14F-4D97-AF65-F5344CB8AC3E}">
        <p14:creationId xmlns:p14="http://schemas.microsoft.com/office/powerpoint/2010/main" val="3303511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EA27C-C0EB-2D9E-4E6C-DA3F7AB6B9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C0A855-836C-BF18-5508-5DD1FC1CA42A}"/>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4" name="TextBox 3">
            <a:extLst>
              <a:ext uri="{FF2B5EF4-FFF2-40B4-BE49-F238E27FC236}">
                <a16:creationId xmlns:a16="http://schemas.microsoft.com/office/drawing/2014/main" id="{4B19C169-4509-DA1F-DF7D-5C4693A614B1}"/>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Production Strategies</a:t>
            </a:r>
          </a:p>
        </p:txBody>
      </p:sp>
      <p:graphicFrame>
        <p:nvGraphicFramePr>
          <p:cNvPr id="5" name="Table 4">
            <a:extLst>
              <a:ext uri="{FF2B5EF4-FFF2-40B4-BE49-F238E27FC236}">
                <a16:creationId xmlns:a16="http://schemas.microsoft.com/office/drawing/2014/main" id="{C08B27AE-BA69-CE46-FEE9-196D0486412C}"/>
              </a:ext>
            </a:extLst>
          </p:cNvPr>
          <p:cNvGraphicFramePr>
            <a:graphicFrameLocks noGrp="1"/>
          </p:cNvGraphicFramePr>
          <p:nvPr/>
        </p:nvGraphicFramePr>
        <p:xfrm>
          <a:off x="278564" y="613519"/>
          <a:ext cx="11543322" cy="4754880"/>
        </p:xfrm>
        <a:graphic>
          <a:graphicData uri="http://schemas.openxmlformats.org/drawingml/2006/table">
            <a:tbl>
              <a:tblPr firstRow="1" bandRow="1">
                <a:tableStyleId>{5C22544A-7EE6-4342-B048-85BDC9FD1C3A}</a:tableStyleId>
              </a:tblPr>
              <a:tblGrid>
                <a:gridCol w="1900869">
                  <a:extLst>
                    <a:ext uri="{9D8B030D-6E8A-4147-A177-3AD203B41FA5}">
                      <a16:colId xmlns:a16="http://schemas.microsoft.com/office/drawing/2014/main" val="1578010547"/>
                    </a:ext>
                  </a:extLst>
                </a:gridCol>
                <a:gridCol w="3214151">
                  <a:extLst>
                    <a:ext uri="{9D8B030D-6E8A-4147-A177-3AD203B41FA5}">
                      <a16:colId xmlns:a16="http://schemas.microsoft.com/office/drawing/2014/main" val="766824647"/>
                    </a:ext>
                  </a:extLst>
                </a:gridCol>
                <a:gridCol w="3214151">
                  <a:extLst>
                    <a:ext uri="{9D8B030D-6E8A-4147-A177-3AD203B41FA5}">
                      <a16:colId xmlns:a16="http://schemas.microsoft.com/office/drawing/2014/main" val="869847793"/>
                    </a:ext>
                  </a:extLst>
                </a:gridCol>
                <a:gridCol w="3214151">
                  <a:extLst>
                    <a:ext uri="{9D8B030D-6E8A-4147-A177-3AD203B41FA5}">
                      <a16:colId xmlns:a16="http://schemas.microsoft.com/office/drawing/2014/main" val="3676780298"/>
                    </a:ext>
                  </a:extLst>
                </a:gridCol>
              </a:tblGrid>
              <a:tr h="370840">
                <a:tc>
                  <a:txBody>
                    <a:bodyPr/>
                    <a:lstStyle/>
                    <a:p>
                      <a:r>
                        <a:rPr lang="en-IN" dirty="0"/>
                        <a:t>Production Strategy</a:t>
                      </a:r>
                    </a:p>
                  </a:txBody>
                  <a:tcPr/>
                </a:tc>
                <a:tc>
                  <a:txBody>
                    <a:bodyPr/>
                    <a:lstStyle/>
                    <a:p>
                      <a:r>
                        <a:rPr lang="en-IN" dirty="0"/>
                        <a:t>Objective</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1097434098"/>
                  </a:ext>
                </a:extLst>
              </a:tr>
              <a:tr h="370840">
                <a:tc>
                  <a:txBody>
                    <a:bodyPr/>
                    <a:lstStyle/>
                    <a:p>
                      <a:r>
                        <a:rPr lang="en-IN" dirty="0"/>
                        <a:t>One Time Run</a:t>
                      </a:r>
                    </a:p>
                  </a:txBody>
                  <a:tcPr/>
                </a:tc>
                <a:tc>
                  <a:txBody>
                    <a:bodyPr/>
                    <a:lstStyle/>
                    <a:p>
                      <a:r>
                        <a:rPr lang="en-IN" dirty="0"/>
                        <a:t>Manufacturing at one go for demand across the Fixed Planning Horizon</a:t>
                      </a:r>
                    </a:p>
                  </a:txBody>
                  <a:tcPr/>
                </a:tc>
                <a:tc>
                  <a:txBody>
                    <a:bodyPr/>
                    <a:lstStyle/>
                    <a:p>
                      <a:pPr marL="285750" indent="-285750">
                        <a:buFont typeface="Arial" panose="020B0604020202020204" pitchFamily="34" charset="0"/>
                        <a:buChar char="•"/>
                      </a:pPr>
                      <a:r>
                        <a:rPr lang="en-IN" dirty="0"/>
                        <a:t>Simplest scheduling</a:t>
                      </a:r>
                    </a:p>
                    <a:p>
                      <a:pPr marL="285750" indent="-285750">
                        <a:buFont typeface="Arial" panose="020B0604020202020204" pitchFamily="34" charset="0"/>
                        <a:buChar char="•"/>
                      </a:pPr>
                      <a:r>
                        <a:rPr lang="en-IN" dirty="0"/>
                        <a:t>One time Setup Cost</a:t>
                      </a:r>
                    </a:p>
                  </a:txBody>
                  <a:tcPr/>
                </a:tc>
                <a:tc>
                  <a:txBody>
                    <a:bodyPr/>
                    <a:lstStyle/>
                    <a:p>
                      <a:pPr marL="285750" indent="-285750">
                        <a:buFont typeface="Arial" panose="020B0604020202020204" pitchFamily="34" charset="0"/>
                        <a:buChar char="•"/>
                      </a:pPr>
                      <a:r>
                        <a:rPr lang="en-IN" dirty="0"/>
                        <a:t>High inventory Cost</a:t>
                      </a:r>
                    </a:p>
                    <a:p>
                      <a:pPr marL="285750" indent="-285750">
                        <a:buFont typeface="Arial" panose="020B0604020202020204" pitchFamily="34" charset="0"/>
                        <a:buChar char="•"/>
                      </a:pPr>
                      <a:r>
                        <a:rPr lang="en-IN" dirty="0"/>
                        <a:t>No agility-</a:t>
                      </a:r>
                    </a:p>
                  </a:txBody>
                  <a:tcPr/>
                </a:tc>
                <a:extLst>
                  <a:ext uri="{0D108BD9-81ED-4DB2-BD59-A6C34878D82A}">
                    <a16:rowId xmlns:a16="http://schemas.microsoft.com/office/drawing/2014/main" val="887253066"/>
                  </a:ext>
                </a:extLst>
              </a:tr>
              <a:tr h="370840">
                <a:tc>
                  <a:txBody>
                    <a:bodyPr/>
                    <a:lstStyle/>
                    <a:p>
                      <a:r>
                        <a:rPr lang="en-IN" dirty="0"/>
                        <a:t>Level </a:t>
                      </a:r>
                    </a:p>
                  </a:txBody>
                  <a:tcPr/>
                </a:tc>
                <a:tc>
                  <a:txBody>
                    <a:bodyPr/>
                    <a:lstStyle/>
                    <a:p>
                      <a:pPr marL="0" indent="0">
                        <a:buFont typeface="Arial" panose="020B0604020202020204" pitchFamily="34" charset="0"/>
                        <a:buNone/>
                      </a:pPr>
                      <a:r>
                        <a:rPr lang="en-IN" dirty="0"/>
                        <a:t>Production Level is same throughout by manufacturing average demand each period</a:t>
                      </a:r>
                    </a:p>
                  </a:txBody>
                  <a:tcPr/>
                </a:tc>
                <a:tc>
                  <a:txBody>
                    <a:bodyPr/>
                    <a:lstStyle/>
                    <a:p>
                      <a:pPr marL="285750" indent="-285750">
                        <a:buFont typeface="Arial" panose="020B0604020202020204" pitchFamily="34" charset="0"/>
                        <a:buChar char="•"/>
                      </a:pPr>
                      <a:r>
                        <a:rPr lang="en-IN" dirty="0"/>
                        <a:t>Smooth and Stable Production operations</a:t>
                      </a:r>
                    </a:p>
                    <a:p>
                      <a:pPr marL="285750" indent="-285750">
                        <a:buFont typeface="Arial" panose="020B0604020202020204" pitchFamily="34" charset="0"/>
                        <a:buChar char="•"/>
                      </a:pPr>
                      <a:r>
                        <a:rPr lang="en-IN" dirty="0"/>
                        <a:t>Minimizes need for extra capacity</a:t>
                      </a:r>
                    </a:p>
                  </a:txBody>
                  <a:tcPr/>
                </a:tc>
                <a:tc>
                  <a:txBody>
                    <a:bodyPr/>
                    <a:lstStyle/>
                    <a:p>
                      <a:pPr marL="285750" indent="-285750">
                        <a:buFont typeface="Arial" panose="020B0604020202020204" pitchFamily="34" charset="0"/>
                        <a:buChar char="•"/>
                      </a:pPr>
                      <a:r>
                        <a:rPr lang="en-IN" dirty="0"/>
                        <a:t>Can lead to excessive inventory build-up in low demand periods</a:t>
                      </a:r>
                    </a:p>
                    <a:p>
                      <a:pPr marL="285750" indent="-285750">
                        <a:buFont typeface="Arial" panose="020B0604020202020204" pitchFamily="34" charset="0"/>
                        <a:buChar char="•"/>
                      </a:pPr>
                      <a:r>
                        <a:rPr lang="en-IN" dirty="0"/>
                        <a:t>Shortages during high demand periods</a:t>
                      </a:r>
                    </a:p>
                  </a:txBody>
                  <a:tcPr/>
                </a:tc>
                <a:extLst>
                  <a:ext uri="{0D108BD9-81ED-4DB2-BD59-A6C34878D82A}">
                    <a16:rowId xmlns:a16="http://schemas.microsoft.com/office/drawing/2014/main" val="4198258799"/>
                  </a:ext>
                </a:extLst>
              </a:tr>
              <a:tr h="370840">
                <a:tc>
                  <a:txBody>
                    <a:bodyPr/>
                    <a:lstStyle/>
                    <a:p>
                      <a:r>
                        <a:rPr lang="en-IN" dirty="0"/>
                        <a:t>Lot for Lot </a:t>
                      </a:r>
                    </a:p>
                    <a:p>
                      <a:r>
                        <a:rPr lang="en-IN" dirty="0"/>
                        <a:t>(Chase)</a:t>
                      </a:r>
                    </a:p>
                  </a:txBody>
                  <a:tcPr/>
                </a:tc>
                <a:tc>
                  <a:txBody>
                    <a:bodyPr/>
                    <a:lstStyle/>
                    <a:p>
                      <a:r>
                        <a:rPr lang="en-IN" dirty="0"/>
                        <a:t>Match Production Level to each demand period</a:t>
                      </a:r>
                    </a:p>
                  </a:txBody>
                  <a:tcPr/>
                </a:tc>
                <a:tc>
                  <a:txBody>
                    <a:bodyPr/>
                    <a:lstStyle/>
                    <a:p>
                      <a:pPr marL="285750" indent="-285750">
                        <a:buFont typeface="Arial" panose="020B0604020202020204" pitchFamily="34" charset="0"/>
                        <a:buChar char="•"/>
                      </a:pPr>
                      <a:r>
                        <a:rPr lang="en-IN" dirty="0"/>
                        <a:t>Inventory is kept to minimum</a:t>
                      </a:r>
                    </a:p>
                    <a:p>
                      <a:pPr marL="285750" indent="-285750">
                        <a:buFont typeface="Arial" panose="020B0604020202020204" pitchFamily="34" charset="0"/>
                        <a:buChar char="•"/>
                      </a:pPr>
                      <a:r>
                        <a:rPr lang="en-IN" dirty="0"/>
                        <a:t>Product is made when required- No Obsolescence</a:t>
                      </a:r>
                    </a:p>
                  </a:txBody>
                  <a:tcPr/>
                </a:tc>
                <a:tc>
                  <a:txBody>
                    <a:bodyPr/>
                    <a:lstStyle/>
                    <a:p>
                      <a:pPr marL="285750" indent="-285750">
                        <a:buFont typeface="Arial" panose="020B0604020202020204" pitchFamily="34" charset="0"/>
                        <a:buChar char="•"/>
                      </a:pPr>
                      <a:r>
                        <a:rPr lang="en-IN" dirty="0"/>
                        <a:t>Can lead to large swings in production and labour</a:t>
                      </a:r>
                    </a:p>
                    <a:p>
                      <a:pPr marL="285750" indent="-285750">
                        <a:buFont typeface="Arial" panose="020B0604020202020204" pitchFamily="34" charset="0"/>
                        <a:buChar char="•"/>
                      </a:pPr>
                      <a:r>
                        <a:rPr lang="en-IN" dirty="0"/>
                        <a:t>Plant Capacity to match peak demand</a:t>
                      </a:r>
                    </a:p>
                    <a:p>
                      <a:pPr marL="285750" indent="-285750">
                        <a:buFont typeface="Arial" panose="020B0604020202020204" pitchFamily="34" charset="0"/>
                        <a:buChar char="•"/>
                      </a:pPr>
                      <a:r>
                        <a:rPr lang="en-IN" dirty="0"/>
                        <a:t>Equipment utilization will be inconsistent</a:t>
                      </a:r>
                    </a:p>
                  </a:txBody>
                  <a:tcPr/>
                </a:tc>
                <a:extLst>
                  <a:ext uri="{0D108BD9-81ED-4DB2-BD59-A6C34878D82A}">
                    <a16:rowId xmlns:a16="http://schemas.microsoft.com/office/drawing/2014/main" val="1107087925"/>
                  </a:ext>
                </a:extLst>
              </a:tr>
            </a:tbl>
          </a:graphicData>
        </a:graphic>
      </p:graphicFrame>
    </p:spTree>
    <p:extLst>
      <p:ext uri="{BB962C8B-B14F-4D97-AF65-F5344CB8AC3E}">
        <p14:creationId xmlns:p14="http://schemas.microsoft.com/office/powerpoint/2010/main" val="947447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64A24-3A81-F0F7-F144-D084B2B0DE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D13BDEC-F042-BF55-0506-6D9DE4A47C3D}"/>
              </a:ext>
            </a:extLst>
          </p:cNvPr>
          <p:cNvPicPr/>
          <p:nvPr/>
        </p:nvPicPr>
        <p:blipFill>
          <a:blip r:embed="rId3">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9" name="TextBox 8">
            <a:extLst>
              <a:ext uri="{FF2B5EF4-FFF2-40B4-BE49-F238E27FC236}">
                <a16:creationId xmlns:a16="http://schemas.microsoft.com/office/drawing/2014/main" id="{4BC68038-4DB6-3F9E-F419-D67179642FDF}"/>
              </a:ext>
            </a:extLst>
          </p:cNvPr>
          <p:cNvSpPr txBox="1"/>
          <p:nvPr/>
        </p:nvSpPr>
        <p:spPr>
          <a:xfrm>
            <a:off x="166595" y="20032"/>
            <a:ext cx="5202587" cy="461665"/>
          </a:xfrm>
          <a:prstGeom prst="rect">
            <a:avLst/>
          </a:prstGeom>
          <a:noFill/>
        </p:spPr>
        <p:txBody>
          <a:bodyPr wrap="square" rtlCol="0">
            <a:spAutoFit/>
          </a:bodyPr>
          <a:lstStyle/>
          <a:p>
            <a:r>
              <a:rPr lang="en-US" sz="2400" b="1" dirty="0">
                <a:cs typeface="Calibri" panose="020F0502020204030204" pitchFamily="34" charset="0"/>
              </a:rPr>
              <a:t>Production Strategies</a:t>
            </a:r>
          </a:p>
        </p:txBody>
      </p:sp>
      <p:graphicFrame>
        <p:nvGraphicFramePr>
          <p:cNvPr id="2" name="Table 1">
            <a:extLst>
              <a:ext uri="{FF2B5EF4-FFF2-40B4-BE49-F238E27FC236}">
                <a16:creationId xmlns:a16="http://schemas.microsoft.com/office/drawing/2014/main" id="{3FEADB56-1E6F-9ED7-0213-F04A2B9482C9}"/>
              </a:ext>
            </a:extLst>
          </p:cNvPr>
          <p:cNvGraphicFramePr>
            <a:graphicFrameLocks noGrp="1"/>
          </p:cNvGraphicFramePr>
          <p:nvPr>
            <p:extLst>
              <p:ext uri="{D42A27DB-BD31-4B8C-83A1-F6EECF244321}">
                <p14:modId xmlns:p14="http://schemas.microsoft.com/office/powerpoint/2010/main" val="232209097"/>
              </p:ext>
            </p:extLst>
          </p:nvPr>
        </p:nvGraphicFramePr>
        <p:xfrm>
          <a:off x="278564" y="613519"/>
          <a:ext cx="11543322" cy="5394960"/>
        </p:xfrm>
        <a:graphic>
          <a:graphicData uri="http://schemas.openxmlformats.org/drawingml/2006/table">
            <a:tbl>
              <a:tblPr firstRow="1" bandRow="1">
                <a:tableStyleId>{5C22544A-7EE6-4342-B048-85BDC9FD1C3A}</a:tableStyleId>
              </a:tblPr>
              <a:tblGrid>
                <a:gridCol w="1900869">
                  <a:extLst>
                    <a:ext uri="{9D8B030D-6E8A-4147-A177-3AD203B41FA5}">
                      <a16:colId xmlns:a16="http://schemas.microsoft.com/office/drawing/2014/main" val="1578010547"/>
                    </a:ext>
                  </a:extLst>
                </a:gridCol>
                <a:gridCol w="3214151">
                  <a:extLst>
                    <a:ext uri="{9D8B030D-6E8A-4147-A177-3AD203B41FA5}">
                      <a16:colId xmlns:a16="http://schemas.microsoft.com/office/drawing/2014/main" val="766824647"/>
                    </a:ext>
                  </a:extLst>
                </a:gridCol>
                <a:gridCol w="3214151">
                  <a:extLst>
                    <a:ext uri="{9D8B030D-6E8A-4147-A177-3AD203B41FA5}">
                      <a16:colId xmlns:a16="http://schemas.microsoft.com/office/drawing/2014/main" val="869847793"/>
                    </a:ext>
                  </a:extLst>
                </a:gridCol>
                <a:gridCol w="3214151">
                  <a:extLst>
                    <a:ext uri="{9D8B030D-6E8A-4147-A177-3AD203B41FA5}">
                      <a16:colId xmlns:a16="http://schemas.microsoft.com/office/drawing/2014/main" val="3676780298"/>
                    </a:ext>
                  </a:extLst>
                </a:gridCol>
              </a:tblGrid>
              <a:tr h="370840">
                <a:tc>
                  <a:txBody>
                    <a:bodyPr/>
                    <a:lstStyle/>
                    <a:p>
                      <a:r>
                        <a:rPr lang="en-IN" dirty="0"/>
                        <a:t>Production Strategy</a:t>
                      </a:r>
                    </a:p>
                  </a:txBody>
                  <a:tcPr/>
                </a:tc>
                <a:tc>
                  <a:txBody>
                    <a:bodyPr/>
                    <a:lstStyle/>
                    <a:p>
                      <a:r>
                        <a:rPr lang="en-IN" dirty="0"/>
                        <a:t>Objective</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1097434098"/>
                  </a:ext>
                </a:extLst>
              </a:tr>
              <a:tr h="370840">
                <a:tc>
                  <a:txBody>
                    <a:bodyPr/>
                    <a:lstStyle/>
                    <a:p>
                      <a:r>
                        <a:rPr lang="en-IN" dirty="0"/>
                        <a:t>Fixed Order Quantity (FOQ)</a:t>
                      </a:r>
                    </a:p>
                  </a:txBody>
                  <a:tcPr/>
                </a:tc>
                <a:tc>
                  <a:txBody>
                    <a:bodyPr/>
                    <a:lstStyle/>
                    <a:p>
                      <a:r>
                        <a:rPr lang="en-IN" dirty="0"/>
                        <a:t>Manufacturing a Fixed Quantity of goods every cycle</a:t>
                      </a:r>
                    </a:p>
                  </a:txBody>
                  <a:tcPr/>
                </a:tc>
                <a:tc>
                  <a:txBody>
                    <a:bodyPr/>
                    <a:lstStyle/>
                    <a:p>
                      <a:pPr marL="285750" indent="-285750">
                        <a:buFont typeface="Arial" panose="020B0604020202020204" pitchFamily="34" charset="0"/>
                        <a:buChar char="•"/>
                      </a:pPr>
                      <a:r>
                        <a:rPr lang="en-IN" dirty="0"/>
                        <a:t>Simplifies inventory control</a:t>
                      </a:r>
                    </a:p>
                    <a:p>
                      <a:pPr marL="285750" indent="-285750">
                        <a:buFont typeface="Arial" panose="020B0604020202020204" pitchFamily="34" charset="0"/>
                        <a:buChar char="•"/>
                      </a:pPr>
                      <a:r>
                        <a:rPr lang="en-IN" dirty="0"/>
                        <a:t>Bulk purchasing for the cycle</a:t>
                      </a:r>
                    </a:p>
                    <a:p>
                      <a:pPr marL="285750" indent="-285750">
                        <a:buFont typeface="Arial" panose="020B0604020202020204" pitchFamily="34" charset="0"/>
                        <a:buChar char="•"/>
                      </a:pPr>
                      <a:r>
                        <a:rPr lang="en-IN" dirty="0"/>
                        <a:t>Lower Setup &amp; Ordering Costs</a:t>
                      </a:r>
                    </a:p>
                  </a:txBody>
                  <a:tcPr/>
                </a:tc>
                <a:tc>
                  <a:txBody>
                    <a:bodyPr/>
                    <a:lstStyle/>
                    <a:p>
                      <a:pPr marL="285750" indent="-285750">
                        <a:buFont typeface="Arial" panose="020B0604020202020204" pitchFamily="34" charset="0"/>
                        <a:buChar char="•"/>
                      </a:pPr>
                      <a:r>
                        <a:rPr lang="en-IN" dirty="0"/>
                        <a:t>High inventory Cost</a:t>
                      </a:r>
                    </a:p>
                    <a:p>
                      <a:pPr marL="285750" indent="-285750">
                        <a:buFont typeface="Arial" panose="020B0604020202020204" pitchFamily="34" charset="0"/>
                        <a:buChar char="•"/>
                      </a:pPr>
                      <a:r>
                        <a:rPr lang="en-IN" dirty="0"/>
                        <a:t>Less agile</a:t>
                      </a:r>
                    </a:p>
                  </a:txBody>
                  <a:tcPr/>
                </a:tc>
                <a:extLst>
                  <a:ext uri="{0D108BD9-81ED-4DB2-BD59-A6C34878D82A}">
                    <a16:rowId xmlns:a16="http://schemas.microsoft.com/office/drawing/2014/main" val="887253066"/>
                  </a:ext>
                </a:extLst>
              </a:tr>
              <a:tr h="370840">
                <a:tc>
                  <a:txBody>
                    <a:bodyPr/>
                    <a:lstStyle/>
                    <a:p>
                      <a:r>
                        <a:rPr lang="en-IN" dirty="0"/>
                        <a:t>Periodic Order Quantity (POQ)</a:t>
                      </a:r>
                    </a:p>
                  </a:txBody>
                  <a:tcPr/>
                </a:tc>
                <a:tc>
                  <a:txBody>
                    <a:bodyPr/>
                    <a:lstStyle/>
                    <a:p>
                      <a:pPr marL="0" indent="0">
                        <a:buFont typeface="Arial" panose="020B0604020202020204" pitchFamily="34" charset="0"/>
                        <a:buNone/>
                      </a:pPr>
                      <a:r>
                        <a:rPr lang="en-IN" dirty="0"/>
                        <a:t>Manufacturing is done over a fixed cycle</a:t>
                      </a:r>
                    </a:p>
                  </a:txBody>
                  <a:tcPr/>
                </a:tc>
                <a:tc>
                  <a:txBody>
                    <a:bodyPr/>
                    <a:lstStyle/>
                    <a:p>
                      <a:pPr marL="285750" indent="-285750">
                        <a:buFont typeface="Arial" panose="020B0604020202020204" pitchFamily="34" charset="0"/>
                        <a:buChar char="•"/>
                      </a:pPr>
                      <a:r>
                        <a:rPr lang="en-IN" dirty="0"/>
                        <a:t>Simplifies scheduling</a:t>
                      </a:r>
                    </a:p>
                    <a:p>
                      <a:pPr marL="285750" indent="-285750">
                        <a:buFont typeface="Arial" panose="020B0604020202020204" pitchFamily="34" charset="0"/>
                        <a:buChar char="•"/>
                      </a:pPr>
                      <a:r>
                        <a:rPr lang="en-IN" dirty="0"/>
                        <a:t>Flexibility with demand fluctuations</a:t>
                      </a:r>
                    </a:p>
                    <a:p>
                      <a:pPr marL="285750" indent="-285750">
                        <a:buFont typeface="Arial" panose="020B0604020202020204" pitchFamily="34" charset="0"/>
                        <a:buChar char="•"/>
                      </a:pPr>
                      <a:r>
                        <a:rPr lang="en-IN" dirty="0"/>
                        <a:t>Avoids Obsolescence</a:t>
                      </a:r>
                    </a:p>
                  </a:txBody>
                  <a:tcPr/>
                </a:tc>
                <a:tc>
                  <a:txBody>
                    <a:bodyPr/>
                    <a:lstStyle/>
                    <a:p>
                      <a:pPr marL="285750" indent="-285750">
                        <a:buFont typeface="Arial" panose="020B0604020202020204" pitchFamily="34" charset="0"/>
                        <a:buChar char="•"/>
                      </a:pPr>
                      <a:r>
                        <a:rPr lang="en-IN" dirty="0"/>
                        <a:t>Not ideal for stable demands</a:t>
                      </a:r>
                    </a:p>
                    <a:p>
                      <a:pPr marL="285750" indent="-285750">
                        <a:buFont typeface="Arial" panose="020B0604020202020204" pitchFamily="34" charset="0"/>
                        <a:buChar char="•"/>
                      </a:pPr>
                      <a:r>
                        <a:rPr lang="en-IN" dirty="0"/>
                        <a:t>Needs accurate forecast demand</a:t>
                      </a:r>
                    </a:p>
                  </a:txBody>
                  <a:tcPr/>
                </a:tc>
                <a:extLst>
                  <a:ext uri="{0D108BD9-81ED-4DB2-BD59-A6C34878D82A}">
                    <a16:rowId xmlns:a16="http://schemas.microsoft.com/office/drawing/2014/main" val="4198258799"/>
                  </a:ext>
                </a:extLst>
              </a:tr>
              <a:tr h="370840">
                <a:tc>
                  <a:txBody>
                    <a:bodyPr/>
                    <a:lstStyle/>
                    <a:p>
                      <a:r>
                        <a:rPr lang="en-IN" dirty="0"/>
                        <a:t>Silver Meal Heuristics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Myopic Heuristics- Reduces cost per period</a:t>
                      </a:r>
                    </a:p>
                  </a:txBody>
                  <a:tcPr/>
                </a:tc>
                <a:tc>
                  <a:txBody>
                    <a:bodyPr/>
                    <a:lstStyle/>
                    <a:p>
                      <a:pPr marL="285750" indent="-285750">
                        <a:buFont typeface="Arial" panose="020B0604020202020204" pitchFamily="34" charset="0"/>
                        <a:buChar char="•"/>
                      </a:pPr>
                      <a:r>
                        <a:rPr lang="en-IN" dirty="0"/>
                        <a:t>Can adapt very well to changing demand</a:t>
                      </a:r>
                    </a:p>
                    <a:p>
                      <a:pPr marL="285750" indent="-285750">
                        <a:buFont typeface="Arial" panose="020B0604020202020204" pitchFamily="34" charset="0"/>
                        <a:buChar char="•"/>
                      </a:pPr>
                      <a:r>
                        <a:rPr lang="en-IN" dirty="0"/>
                        <a:t>Simple to implement</a:t>
                      </a:r>
                    </a:p>
                    <a:p>
                      <a:pPr marL="285750" indent="-285750">
                        <a:buFont typeface="Arial" panose="020B0604020202020204" pitchFamily="34" charset="0"/>
                        <a:buChar char="•"/>
                      </a:pPr>
                      <a:r>
                        <a:rPr lang="en-IN" dirty="0"/>
                        <a:t>Reasonably optimal solution</a:t>
                      </a:r>
                    </a:p>
                  </a:txBody>
                  <a:tcPr/>
                </a:tc>
                <a:tc>
                  <a:txBody>
                    <a:bodyPr/>
                    <a:lstStyle/>
                    <a:p>
                      <a:pPr marL="285750" indent="-285750">
                        <a:buFont typeface="Arial" panose="020B0604020202020204" pitchFamily="34" charset="0"/>
                        <a:buChar char="•"/>
                      </a:pPr>
                      <a:r>
                        <a:rPr lang="en-IN" dirty="0"/>
                        <a:t>May not be the most optimal solution</a:t>
                      </a:r>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val="1107087925"/>
                  </a:ext>
                </a:extLst>
              </a:tr>
              <a:tr h="370840">
                <a:tc>
                  <a:txBody>
                    <a:bodyPr/>
                    <a:lstStyle/>
                    <a:p>
                      <a:r>
                        <a:rPr lang="en-IN" dirty="0"/>
                        <a:t>MILP</a:t>
                      </a:r>
                    </a:p>
                  </a:txBody>
                  <a:tcPr/>
                </a:tc>
                <a:tc>
                  <a:txBody>
                    <a:bodyPr/>
                    <a:lstStyle/>
                    <a:p>
                      <a:r>
                        <a:rPr lang="en-IN" dirty="0"/>
                        <a:t>Production Cost Optimization</a:t>
                      </a:r>
                    </a:p>
                  </a:txBody>
                  <a:tcPr/>
                </a:tc>
                <a:tc>
                  <a:txBody>
                    <a:bodyPr/>
                    <a:lstStyle/>
                    <a:p>
                      <a:pPr marL="285750" indent="-285750">
                        <a:buFont typeface="Arial" panose="020B0604020202020204" pitchFamily="34" charset="0"/>
                        <a:buChar char="•"/>
                      </a:pPr>
                      <a:r>
                        <a:rPr lang="en-IN" dirty="0"/>
                        <a:t>Most Optimal Solution</a:t>
                      </a:r>
                    </a:p>
                    <a:p>
                      <a:pPr marL="285750" indent="-285750">
                        <a:buFont typeface="Arial" panose="020B0604020202020204" pitchFamily="34" charset="0"/>
                        <a:buChar char="•"/>
                      </a:pPr>
                      <a:r>
                        <a:rPr lang="en-IN" dirty="0"/>
                        <a:t>Allow for introduction of other constraints</a:t>
                      </a:r>
                    </a:p>
                  </a:txBody>
                  <a:tcPr/>
                </a:tc>
                <a:tc>
                  <a:txBody>
                    <a:bodyPr/>
                    <a:lstStyle/>
                    <a:p>
                      <a:pPr marL="285750" indent="-285750">
                        <a:buFont typeface="Arial" panose="020B0604020202020204" pitchFamily="34" charset="0"/>
                        <a:buChar char="•"/>
                      </a:pPr>
                      <a:r>
                        <a:rPr lang="en-IN" dirty="0"/>
                        <a:t>Need more time and data</a:t>
                      </a:r>
                    </a:p>
                    <a:p>
                      <a:pPr marL="285750" indent="-285750">
                        <a:buFont typeface="Arial" panose="020B0604020202020204" pitchFamily="34" charset="0"/>
                        <a:buChar char="•"/>
                      </a:pPr>
                      <a:r>
                        <a:rPr lang="en-IN" dirty="0"/>
                        <a:t>Assume perfect forecast</a:t>
                      </a:r>
                    </a:p>
                    <a:p>
                      <a:pPr marL="285750" indent="-285750">
                        <a:buFont typeface="Arial" panose="020B0604020202020204" pitchFamily="34" charset="0"/>
                        <a:buChar char="•"/>
                      </a:pPr>
                      <a:r>
                        <a:rPr lang="en-IN" dirty="0"/>
                        <a:t>Optimal solution is based on all data</a:t>
                      </a:r>
                    </a:p>
                  </a:txBody>
                  <a:tcPr/>
                </a:tc>
                <a:extLst>
                  <a:ext uri="{0D108BD9-81ED-4DB2-BD59-A6C34878D82A}">
                    <a16:rowId xmlns:a16="http://schemas.microsoft.com/office/drawing/2014/main" val="908588144"/>
                  </a:ext>
                </a:extLst>
              </a:tr>
            </a:tbl>
          </a:graphicData>
        </a:graphic>
      </p:graphicFrame>
    </p:spTree>
    <p:extLst>
      <p:ext uri="{BB962C8B-B14F-4D97-AF65-F5344CB8AC3E}">
        <p14:creationId xmlns:p14="http://schemas.microsoft.com/office/powerpoint/2010/main" val="1887241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B876-B8AB-0F28-664A-DE224C580AD5}"/>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6B2BE1D8-21F8-903B-3FB5-DABA7E1A6746}"/>
              </a:ext>
            </a:extLst>
          </p:cNvPr>
          <p:cNvSpPr txBox="1">
            <a:spLocks/>
          </p:cNvSpPr>
          <p:nvPr/>
        </p:nvSpPr>
        <p:spPr>
          <a:xfrm>
            <a:off x="626053" y="2278790"/>
            <a:ext cx="10939894" cy="12264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3200" b="1" dirty="0">
                <a:latin typeface="+mn-lt"/>
                <a:cs typeface="Arial" panose="020B0604020202020204" pitchFamily="34" charset="0"/>
              </a:rPr>
              <a:t>Train to Gain </a:t>
            </a:r>
          </a:p>
          <a:p>
            <a:pPr algn="l">
              <a:lnSpc>
                <a:spcPct val="150000"/>
              </a:lnSpc>
            </a:pPr>
            <a:r>
              <a:rPr lang="en-US" sz="3200" dirty="0">
                <a:latin typeface="+mn-lt"/>
                <a:cs typeface="Arial" panose="020B0604020202020204" pitchFamily="34" charset="0"/>
              </a:rPr>
              <a:t>Exclusive Case Studies on Supply Chain Management </a:t>
            </a:r>
          </a:p>
        </p:txBody>
      </p:sp>
      <p:pic>
        <p:nvPicPr>
          <p:cNvPr id="8" name="Picture 7">
            <a:extLst>
              <a:ext uri="{FF2B5EF4-FFF2-40B4-BE49-F238E27FC236}">
                <a16:creationId xmlns:a16="http://schemas.microsoft.com/office/drawing/2014/main" id="{56BC4C3D-284A-401F-C2E7-1A97AA85012C}"/>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Tree>
    <p:extLst>
      <p:ext uri="{BB962C8B-B14F-4D97-AF65-F5344CB8AC3E}">
        <p14:creationId xmlns:p14="http://schemas.microsoft.com/office/powerpoint/2010/main" val="7371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BB6-3B74-FDAB-505F-1D31C83D3B13}"/>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9B20FB12-18EF-86C3-10F8-DA6F1D46093F}"/>
              </a:ext>
            </a:extLst>
          </p:cNvPr>
          <p:cNvSpPr txBox="1"/>
          <p:nvPr/>
        </p:nvSpPr>
        <p:spPr>
          <a:xfrm>
            <a:off x="166595" y="20032"/>
            <a:ext cx="7420747" cy="461665"/>
          </a:xfrm>
          <a:prstGeom prst="rect">
            <a:avLst/>
          </a:prstGeom>
          <a:noFill/>
        </p:spPr>
        <p:txBody>
          <a:bodyPr wrap="square" rtlCol="0">
            <a:spAutoFit/>
          </a:bodyPr>
          <a:lstStyle/>
          <a:p>
            <a:r>
              <a:rPr lang="en-US" sz="2400" b="1" dirty="0">
                <a:cs typeface="Calibri" panose="020F0502020204030204" pitchFamily="34" charset="0"/>
              </a:rPr>
              <a:t>Exclusive Case Studies on Supply Chain Management</a:t>
            </a:r>
          </a:p>
        </p:txBody>
      </p:sp>
      <p:pic>
        <p:nvPicPr>
          <p:cNvPr id="3" name="Picture 2">
            <a:extLst>
              <a:ext uri="{FF2B5EF4-FFF2-40B4-BE49-F238E27FC236}">
                <a16:creationId xmlns:a16="http://schemas.microsoft.com/office/drawing/2014/main" id="{9D74A2D5-282D-2A5C-1FA0-D161CEC63C59}"/>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pic>
        <p:nvPicPr>
          <p:cNvPr id="5" name="Picture 4">
            <a:extLst>
              <a:ext uri="{FF2B5EF4-FFF2-40B4-BE49-F238E27FC236}">
                <a16:creationId xmlns:a16="http://schemas.microsoft.com/office/drawing/2014/main" id="{C7345A8A-A5C0-A186-977F-F2F9CA5ED9B0}"/>
              </a:ext>
            </a:extLst>
          </p:cNvPr>
          <p:cNvPicPr>
            <a:picLocks noChangeAspect="1"/>
          </p:cNvPicPr>
          <p:nvPr/>
        </p:nvPicPr>
        <p:blipFill>
          <a:blip r:embed="rId3">
            <a:extLst>
              <a:ext uri="{28A0092B-C50C-407E-A947-70E740481C1C}">
                <a14:useLocalDpi xmlns:a14="http://schemas.microsoft.com/office/drawing/2010/main" val="0"/>
              </a:ext>
            </a:extLst>
          </a:blip>
          <a:srcRect l="6786" t="3809" r="5893" b="3809"/>
          <a:stretch/>
        </p:blipFill>
        <p:spPr>
          <a:xfrm>
            <a:off x="446315" y="481697"/>
            <a:ext cx="9448800" cy="5622906"/>
          </a:xfrm>
          <a:prstGeom prst="rect">
            <a:avLst/>
          </a:prstGeom>
        </p:spPr>
      </p:pic>
    </p:spTree>
    <p:extLst>
      <p:ext uri="{BB962C8B-B14F-4D97-AF65-F5344CB8AC3E}">
        <p14:creationId xmlns:p14="http://schemas.microsoft.com/office/powerpoint/2010/main" val="2970392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C840-9AB4-CC70-997F-6C275226ABAE}"/>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B787ABDE-4013-7ED3-EB7A-362E8C68A635}"/>
              </a:ext>
            </a:extLst>
          </p:cNvPr>
          <p:cNvSpPr txBox="1"/>
          <p:nvPr/>
        </p:nvSpPr>
        <p:spPr>
          <a:xfrm>
            <a:off x="166595" y="20032"/>
            <a:ext cx="5431772" cy="461665"/>
          </a:xfrm>
          <a:prstGeom prst="rect">
            <a:avLst/>
          </a:prstGeom>
          <a:noFill/>
        </p:spPr>
        <p:txBody>
          <a:bodyPr wrap="square" rtlCol="0">
            <a:spAutoFit/>
          </a:bodyPr>
          <a:lstStyle/>
          <a:p>
            <a:r>
              <a:rPr lang="en-US" sz="2400" b="1" dirty="0">
                <a:cs typeface="Calibri" panose="020F0502020204030204" pitchFamily="34" charset="0"/>
              </a:rPr>
              <a:t>Supply Chain Terms Made Simple : eBook</a:t>
            </a:r>
          </a:p>
        </p:txBody>
      </p:sp>
      <p:pic>
        <p:nvPicPr>
          <p:cNvPr id="3" name="Picture 2">
            <a:extLst>
              <a:ext uri="{FF2B5EF4-FFF2-40B4-BE49-F238E27FC236}">
                <a16:creationId xmlns:a16="http://schemas.microsoft.com/office/drawing/2014/main" id="{E67F546A-A272-4B8E-8D82-CEF3524DBD81}"/>
              </a:ext>
            </a:extLst>
          </p:cNvPr>
          <p:cNvPicPr/>
          <p:nvPr/>
        </p:nvPicPr>
        <p:blipFill>
          <a:blip r:embed="rId2">
            <a:extLst>
              <a:ext uri="{28A0092B-C50C-407E-A947-70E740481C1C}">
                <a14:useLocalDpi xmlns:a14="http://schemas.microsoft.com/office/drawing/2010/main" val="0"/>
              </a:ext>
            </a:extLst>
          </a:blip>
          <a:stretch>
            <a:fillRect/>
          </a:stretch>
        </p:blipFill>
        <p:spPr>
          <a:xfrm>
            <a:off x="9677400" y="6290672"/>
            <a:ext cx="2281274" cy="459378"/>
          </a:xfrm>
          <a:prstGeom prst="rect">
            <a:avLst/>
          </a:prstGeom>
        </p:spPr>
      </p:pic>
      <p:sp>
        <p:nvSpPr>
          <p:cNvPr id="7" name="Title 1">
            <a:extLst>
              <a:ext uri="{FF2B5EF4-FFF2-40B4-BE49-F238E27FC236}">
                <a16:creationId xmlns:a16="http://schemas.microsoft.com/office/drawing/2014/main" id="{C1AA9442-5FBD-F215-5805-CE8053378636}"/>
              </a:ext>
            </a:extLst>
          </p:cNvPr>
          <p:cNvSpPr txBox="1">
            <a:spLocks/>
          </p:cNvSpPr>
          <p:nvPr/>
        </p:nvSpPr>
        <p:spPr>
          <a:xfrm>
            <a:off x="5889173" y="52345"/>
            <a:ext cx="1595535" cy="397037"/>
          </a:xfrm>
          <a:prstGeom prst="rect">
            <a:avLst/>
          </a:prstGeom>
          <a:noFill/>
          <a:effectLst/>
        </p:spPr>
        <p:txBody>
          <a:bodyPr vert="horz" wrap="square" lIns="0" tIns="45720" rIns="0" bIns="45720" rtlCol="0" anchor="b" anchorCtr="0">
            <a:noAutofit/>
          </a:bodyPr>
          <a:lstStyle>
            <a:lvl1pPr algn="l" defTabSz="914400" rtl="0" eaLnBrk="1" latinLnBrk="0" hangingPunct="1">
              <a:spcBef>
                <a:spcPct val="0"/>
              </a:spcBef>
              <a:buNone/>
              <a:defRPr sz="2400" b="1" kern="1200">
                <a:solidFill>
                  <a:schemeClr val="tx2"/>
                </a:solidFill>
                <a:latin typeface="+mj-lt"/>
                <a:ea typeface="+mj-ea"/>
                <a:cs typeface="+mj-cs"/>
              </a:defRPr>
            </a:lvl1pPr>
          </a:lstStyle>
          <a:p>
            <a:r>
              <a:rPr lang="en-US" sz="1800" b="0" dirty="0">
                <a:solidFill>
                  <a:schemeClr val="tx1"/>
                </a:solidFill>
                <a:latin typeface="+mn-lt"/>
              </a:rPr>
              <a:t>23-May-2025</a:t>
            </a:r>
          </a:p>
        </p:txBody>
      </p:sp>
      <p:pic>
        <p:nvPicPr>
          <p:cNvPr id="5" name="Picture 4">
            <a:extLst>
              <a:ext uri="{FF2B5EF4-FFF2-40B4-BE49-F238E27FC236}">
                <a16:creationId xmlns:a16="http://schemas.microsoft.com/office/drawing/2014/main" id="{41E7451A-E027-6C7B-9742-5BBEEF155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16" y="525612"/>
            <a:ext cx="4446266" cy="6312356"/>
          </a:xfrm>
          <a:prstGeom prst="rect">
            <a:avLst/>
          </a:prstGeom>
          <a:ln>
            <a:solidFill>
              <a:schemeClr val="tx2"/>
            </a:solidFill>
          </a:ln>
        </p:spPr>
      </p:pic>
      <p:pic>
        <p:nvPicPr>
          <p:cNvPr id="4" name="Picture 3">
            <a:extLst>
              <a:ext uri="{FF2B5EF4-FFF2-40B4-BE49-F238E27FC236}">
                <a16:creationId xmlns:a16="http://schemas.microsoft.com/office/drawing/2014/main" id="{C8E5CFBA-EC93-3297-77C2-B17CAAB9E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282" y="525612"/>
            <a:ext cx="4461167" cy="6332388"/>
          </a:xfrm>
          <a:prstGeom prst="rect">
            <a:avLst/>
          </a:prstGeom>
        </p:spPr>
      </p:pic>
    </p:spTree>
    <p:extLst>
      <p:ext uri="{BB962C8B-B14F-4D97-AF65-F5344CB8AC3E}">
        <p14:creationId xmlns:p14="http://schemas.microsoft.com/office/powerpoint/2010/main" val="332612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title"/>
          </p:nvPr>
        </p:nvSpPr>
        <p:spPr>
          <a:xfrm>
            <a:off x="190500" y="107950"/>
            <a:ext cx="11163300" cy="5730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Increasing economic and political uncertainties and changing expectations of stakeholders…</a:t>
            </a:r>
            <a:endParaRPr dirty="0">
              <a:latin typeface="+mn-lt"/>
            </a:endParaRPr>
          </a:p>
        </p:txBody>
      </p:sp>
      <p:pic>
        <p:nvPicPr>
          <p:cNvPr id="86" name="Google Shape;86;p1"/>
          <p:cNvPicPr preferRelativeResize="0"/>
          <p:nvPr/>
        </p:nvPicPr>
        <p:blipFill rotWithShape="1">
          <a:blip r:embed="rId3">
            <a:alphaModFix/>
          </a:blip>
          <a:srcRect/>
          <a:stretch/>
        </p:blipFill>
        <p:spPr>
          <a:xfrm>
            <a:off x="299046" y="4498069"/>
            <a:ext cx="2126350" cy="1478478"/>
          </a:xfrm>
          <a:prstGeom prst="rect">
            <a:avLst/>
          </a:prstGeom>
          <a:noFill/>
          <a:ln>
            <a:noFill/>
          </a:ln>
        </p:spPr>
      </p:pic>
      <p:sp>
        <p:nvSpPr>
          <p:cNvPr id="87" name="Google Shape;87;p1"/>
          <p:cNvSpPr txBox="1"/>
          <p:nvPr/>
        </p:nvSpPr>
        <p:spPr>
          <a:xfrm>
            <a:off x="137722"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Business shocks</a:t>
            </a:r>
            <a:endParaRPr sz="1500" b="1" i="0" u="none" strike="noStrike" cap="none">
              <a:solidFill>
                <a:schemeClr val="dk1"/>
              </a:solidFill>
              <a:latin typeface="Calibri"/>
              <a:ea typeface="Calibri"/>
              <a:cs typeface="Calibri"/>
              <a:sym typeface="Calibri"/>
            </a:endParaRPr>
          </a:p>
        </p:txBody>
      </p:sp>
      <p:sp>
        <p:nvSpPr>
          <p:cNvPr id="88" name="Google Shape;88;p1"/>
          <p:cNvSpPr txBox="1"/>
          <p:nvPr/>
        </p:nvSpPr>
        <p:spPr>
          <a:xfrm>
            <a:off x="210471"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More frequent business shocks due to interplay of climate change, pandemics, geo-political tensions.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Recent conflicts in easter Europe and the Middle East has disrupted global supply chains significantly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152970" y="694167"/>
            <a:ext cx="11345838" cy="1688099"/>
            <a:chOff x="-68907" y="1005624"/>
            <a:chExt cx="11530419" cy="1715562"/>
          </a:xfrm>
        </p:grpSpPr>
        <p:grpSp>
          <p:nvGrpSpPr>
            <p:cNvPr id="90" name="Google Shape;90;p1"/>
            <p:cNvGrpSpPr/>
            <p:nvPr/>
          </p:nvGrpSpPr>
          <p:grpSpPr>
            <a:xfrm>
              <a:off x="333897" y="1465914"/>
              <a:ext cx="10510255" cy="683723"/>
              <a:chOff x="333897" y="1465914"/>
              <a:chExt cx="10510255" cy="683723"/>
            </a:xfrm>
          </p:grpSpPr>
          <p:cxnSp>
            <p:nvCxnSpPr>
              <p:cNvPr id="91" name="Google Shape;91;p1"/>
              <p:cNvCxnSpPr/>
              <p:nvPr/>
            </p:nvCxnSpPr>
            <p:spPr>
              <a:xfrm>
                <a:off x="333897"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2" name="Google Shape;92;p1"/>
              <p:cNvCxnSpPr/>
              <p:nvPr/>
            </p:nvCxnSpPr>
            <p:spPr>
              <a:xfrm>
                <a:off x="2671414"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3" name="Google Shape;93;p1"/>
              <p:cNvCxnSpPr/>
              <p:nvPr/>
            </p:nvCxnSpPr>
            <p:spPr>
              <a:xfrm>
                <a:off x="5008931"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4" name="Google Shape;94;p1"/>
              <p:cNvCxnSpPr/>
              <p:nvPr/>
            </p:nvCxnSpPr>
            <p:spPr>
              <a:xfrm>
                <a:off x="7346448"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5" name="Google Shape;95;p1"/>
              <p:cNvCxnSpPr/>
              <p:nvPr/>
            </p:nvCxnSpPr>
            <p:spPr>
              <a:xfrm>
                <a:off x="9683965" y="1465914"/>
                <a:ext cx="1160187" cy="657379"/>
              </a:xfrm>
              <a:prstGeom prst="straightConnector1">
                <a:avLst/>
              </a:prstGeom>
              <a:noFill/>
              <a:ln w="152400" cap="flat" cmpd="sng">
                <a:solidFill>
                  <a:srgbClr val="1C6782"/>
                </a:solidFill>
                <a:prstDash val="solid"/>
                <a:miter lim="800000"/>
                <a:headEnd type="none" w="sm" len="sm"/>
                <a:tailEnd type="none" w="sm" len="sm"/>
              </a:ln>
            </p:spPr>
          </p:cxnSp>
          <p:cxnSp>
            <p:nvCxnSpPr>
              <p:cNvPr id="96" name="Google Shape;96;p1"/>
              <p:cNvCxnSpPr/>
              <p:nvPr/>
            </p:nvCxnSpPr>
            <p:spPr>
              <a:xfrm rot="10800000" flipH="1">
                <a:off x="1548500"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7" name="Google Shape;97;p1"/>
              <p:cNvCxnSpPr/>
              <p:nvPr/>
            </p:nvCxnSpPr>
            <p:spPr>
              <a:xfrm rot="10800000" flipH="1">
                <a:off x="3909738"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8" name="Google Shape;98;p1"/>
              <p:cNvCxnSpPr/>
              <p:nvPr/>
            </p:nvCxnSpPr>
            <p:spPr>
              <a:xfrm rot="10800000" flipH="1">
                <a:off x="6270976" y="1476009"/>
                <a:ext cx="1102706" cy="673628"/>
              </a:xfrm>
              <a:prstGeom prst="straightConnector1">
                <a:avLst/>
              </a:prstGeom>
              <a:noFill/>
              <a:ln w="152400" cap="flat" cmpd="sng">
                <a:solidFill>
                  <a:srgbClr val="1C6782"/>
                </a:solidFill>
                <a:prstDash val="solid"/>
                <a:miter lim="800000"/>
                <a:headEnd type="none" w="sm" len="sm"/>
                <a:tailEnd type="none" w="sm" len="sm"/>
              </a:ln>
            </p:spPr>
          </p:cxnSp>
          <p:cxnSp>
            <p:nvCxnSpPr>
              <p:cNvPr id="99" name="Google Shape;99;p1"/>
              <p:cNvCxnSpPr/>
              <p:nvPr/>
            </p:nvCxnSpPr>
            <p:spPr>
              <a:xfrm rot="10800000" flipH="1">
                <a:off x="8632213" y="1476009"/>
                <a:ext cx="1102706" cy="673628"/>
              </a:xfrm>
              <a:prstGeom prst="straightConnector1">
                <a:avLst/>
              </a:prstGeom>
              <a:noFill/>
              <a:ln w="152400" cap="flat" cmpd="sng">
                <a:solidFill>
                  <a:srgbClr val="1C6782"/>
                </a:solidFill>
                <a:prstDash val="solid"/>
                <a:miter lim="800000"/>
                <a:headEnd type="none" w="sm" len="sm"/>
                <a:tailEnd type="none" w="sm" len="sm"/>
              </a:ln>
            </p:spPr>
          </p:cxnSp>
        </p:grpSp>
        <p:grpSp>
          <p:nvGrpSpPr>
            <p:cNvPr id="100" name="Google Shape;100;p1"/>
            <p:cNvGrpSpPr/>
            <p:nvPr/>
          </p:nvGrpSpPr>
          <p:grpSpPr>
            <a:xfrm rot="2910112">
              <a:off x="9363172" y="1135327"/>
              <a:ext cx="618765" cy="604720"/>
              <a:chOff x="0" y="0"/>
              <a:chExt cx="967158" cy="945205"/>
            </a:xfrm>
          </p:grpSpPr>
          <p:sp>
            <p:nvSpPr>
              <p:cNvPr id="101" name="Google Shape;101;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 name="Google Shape;102;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03" name="Google Shape;103;p1"/>
            <p:cNvGrpSpPr/>
            <p:nvPr/>
          </p:nvGrpSpPr>
          <p:grpSpPr>
            <a:xfrm rot="2910112">
              <a:off x="7035670" y="1199404"/>
              <a:ext cx="618765" cy="604720"/>
              <a:chOff x="0" y="0"/>
              <a:chExt cx="967158" cy="945205"/>
            </a:xfrm>
          </p:grpSpPr>
          <p:sp>
            <p:nvSpPr>
              <p:cNvPr id="104" name="Google Shape;104;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 name="Google Shape;105;p1"/>
              <p:cNvSpPr txBox="1"/>
              <p:nvPr/>
            </p:nvSpPr>
            <p:spPr>
              <a:xfrm>
                <a:off x="90671" y="31463"/>
                <a:ext cx="785816" cy="825129"/>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06" name="Google Shape;106;p1"/>
            <p:cNvGrpSpPr/>
            <p:nvPr/>
          </p:nvGrpSpPr>
          <p:grpSpPr>
            <a:xfrm rot="2910112">
              <a:off x="4708169" y="1199404"/>
              <a:ext cx="618765" cy="604720"/>
              <a:chOff x="0" y="0"/>
              <a:chExt cx="967158" cy="945205"/>
            </a:xfrm>
          </p:grpSpPr>
          <p:sp>
            <p:nvSpPr>
              <p:cNvPr id="107" name="Google Shape;107;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 name="Google Shape;108;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09" name="Google Shape;109;p1"/>
            <p:cNvGrpSpPr/>
            <p:nvPr/>
          </p:nvGrpSpPr>
          <p:grpSpPr>
            <a:xfrm rot="2910112">
              <a:off x="2380668" y="1199404"/>
              <a:ext cx="618765" cy="604720"/>
              <a:chOff x="-90140" y="-78513"/>
              <a:chExt cx="967158" cy="945205"/>
            </a:xfrm>
          </p:grpSpPr>
          <p:sp>
            <p:nvSpPr>
              <p:cNvPr id="110" name="Google Shape;110;p1"/>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 name="Google Shape;111;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12" name="Google Shape;112;p1"/>
            <p:cNvGrpSpPr/>
            <p:nvPr/>
          </p:nvGrpSpPr>
          <p:grpSpPr>
            <a:xfrm rot="2910112">
              <a:off x="53167" y="1173649"/>
              <a:ext cx="618765" cy="604720"/>
              <a:chOff x="0" y="0"/>
              <a:chExt cx="967158" cy="945205"/>
            </a:xfrm>
          </p:grpSpPr>
          <p:sp>
            <p:nvSpPr>
              <p:cNvPr id="113" name="Google Shape;113;p1"/>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 name="Google Shape;114;p1"/>
              <p:cNvSpPr txBox="1"/>
              <p:nvPr/>
            </p:nvSpPr>
            <p:spPr>
              <a:xfrm>
                <a:off x="90671" y="40988"/>
                <a:ext cx="785816" cy="815604"/>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15" name="Google Shape;115;p1"/>
            <p:cNvGrpSpPr/>
            <p:nvPr/>
          </p:nvGrpSpPr>
          <p:grpSpPr>
            <a:xfrm>
              <a:off x="971454" y="1591651"/>
              <a:ext cx="1067149" cy="1067149"/>
              <a:chOff x="1379825" y="1618359"/>
              <a:chExt cx="1490199" cy="1490199"/>
            </a:xfrm>
          </p:grpSpPr>
          <p:grpSp>
            <p:nvGrpSpPr>
              <p:cNvPr id="116" name="Google Shape;116;p1"/>
              <p:cNvGrpSpPr/>
              <p:nvPr/>
            </p:nvGrpSpPr>
            <p:grpSpPr>
              <a:xfrm rot="2910112">
                <a:off x="1597074" y="1835608"/>
                <a:ext cx="1055701" cy="1055701"/>
                <a:chOff x="0" y="0"/>
                <a:chExt cx="812800" cy="812800"/>
              </a:xfrm>
            </p:grpSpPr>
            <p:sp>
              <p:nvSpPr>
                <p:cNvPr id="117" name="Google Shape;11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9" name="Google Shape;119;p1"/>
              <p:cNvSpPr/>
              <p:nvPr/>
            </p:nvSpPr>
            <p:spPr>
              <a:xfrm>
                <a:off x="1761543" y="1976573"/>
                <a:ext cx="726762" cy="738852"/>
              </a:xfrm>
              <a:custGeom>
                <a:avLst/>
                <a:gdLst/>
                <a:ahLst/>
                <a:cxnLst/>
                <a:rect l="l" t="t" r="r" b="b"/>
                <a:pathLst>
                  <a:path w="1216800" h="1237042" extrusionOk="0">
                    <a:moveTo>
                      <a:pt x="0" y="0"/>
                    </a:moveTo>
                    <a:lnTo>
                      <a:pt x="1216799" y="0"/>
                    </a:lnTo>
                    <a:lnTo>
                      <a:pt x="1216799" y="1237042"/>
                    </a:lnTo>
                    <a:lnTo>
                      <a:pt x="0" y="123704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0" name="Google Shape;120;p1"/>
            <p:cNvGrpSpPr/>
            <p:nvPr/>
          </p:nvGrpSpPr>
          <p:grpSpPr>
            <a:xfrm>
              <a:off x="3327181" y="1654037"/>
              <a:ext cx="1067149" cy="1067149"/>
              <a:chOff x="3555081" y="1592363"/>
              <a:chExt cx="1490199" cy="1490199"/>
            </a:xfrm>
          </p:grpSpPr>
          <p:grpSp>
            <p:nvGrpSpPr>
              <p:cNvPr id="121" name="Google Shape;121;p1"/>
              <p:cNvGrpSpPr/>
              <p:nvPr/>
            </p:nvGrpSpPr>
            <p:grpSpPr>
              <a:xfrm rot="2910112">
                <a:off x="3772330" y="1809612"/>
                <a:ext cx="1055701" cy="1055701"/>
                <a:chOff x="0" y="0"/>
                <a:chExt cx="812800" cy="812800"/>
              </a:xfrm>
            </p:grpSpPr>
            <p:sp>
              <p:nvSpPr>
                <p:cNvPr id="122" name="Google Shape;12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 name="Google Shape;12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4" name="Google Shape;124;p1"/>
              <p:cNvSpPr/>
              <p:nvPr/>
            </p:nvSpPr>
            <p:spPr>
              <a:xfrm>
                <a:off x="3952885" y="1949713"/>
                <a:ext cx="745415" cy="708821"/>
              </a:xfrm>
              <a:custGeom>
                <a:avLst/>
                <a:gdLst/>
                <a:ahLst/>
                <a:cxnLst/>
                <a:rect l="l" t="t" r="r" b="b"/>
                <a:pathLst>
                  <a:path w="1248030" h="1186763" extrusionOk="0">
                    <a:moveTo>
                      <a:pt x="0" y="0"/>
                    </a:moveTo>
                    <a:lnTo>
                      <a:pt x="1248030" y="0"/>
                    </a:lnTo>
                    <a:lnTo>
                      <a:pt x="1248030" y="1186762"/>
                    </a:lnTo>
                    <a:lnTo>
                      <a:pt x="0" y="118676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25" name="Google Shape;125;p1"/>
            <p:cNvGrpSpPr/>
            <p:nvPr/>
          </p:nvGrpSpPr>
          <p:grpSpPr>
            <a:xfrm>
              <a:off x="5682908" y="1628042"/>
              <a:ext cx="1067149" cy="1067149"/>
              <a:chOff x="5730337" y="1566368"/>
              <a:chExt cx="1490199" cy="1490199"/>
            </a:xfrm>
          </p:grpSpPr>
          <p:grpSp>
            <p:nvGrpSpPr>
              <p:cNvPr id="126" name="Google Shape;126;p1"/>
              <p:cNvGrpSpPr/>
              <p:nvPr/>
            </p:nvGrpSpPr>
            <p:grpSpPr>
              <a:xfrm rot="2910112">
                <a:off x="5947586" y="1783617"/>
                <a:ext cx="1055701" cy="1055701"/>
                <a:chOff x="0" y="0"/>
                <a:chExt cx="812800" cy="812800"/>
              </a:xfrm>
            </p:grpSpPr>
            <p:sp>
              <p:nvSpPr>
                <p:cNvPr id="127" name="Google Shape;12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 name="Google Shape;12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9" name="Google Shape;129;p1"/>
              <p:cNvSpPr/>
              <p:nvPr/>
            </p:nvSpPr>
            <p:spPr>
              <a:xfrm>
                <a:off x="6110445" y="1914881"/>
                <a:ext cx="793173" cy="793173"/>
              </a:xfrm>
              <a:custGeom>
                <a:avLst/>
                <a:gdLst/>
                <a:ahLst/>
                <a:cxnLst/>
                <a:rect l="l" t="t" r="r" b="b"/>
                <a:pathLst>
                  <a:path w="1327991" h="1327991" extrusionOk="0">
                    <a:moveTo>
                      <a:pt x="0" y="0"/>
                    </a:moveTo>
                    <a:lnTo>
                      <a:pt x="1327991" y="0"/>
                    </a:lnTo>
                    <a:lnTo>
                      <a:pt x="1327991" y="1327990"/>
                    </a:lnTo>
                    <a:lnTo>
                      <a:pt x="0" y="132799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0" name="Google Shape;130;p1"/>
            <p:cNvGrpSpPr/>
            <p:nvPr/>
          </p:nvGrpSpPr>
          <p:grpSpPr>
            <a:xfrm>
              <a:off x="8038635" y="1602047"/>
              <a:ext cx="1067149" cy="1067149"/>
              <a:chOff x="7905594" y="1540373"/>
              <a:chExt cx="1490199" cy="1490199"/>
            </a:xfrm>
          </p:grpSpPr>
          <p:grpSp>
            <p:nvGrpSpPr>
              <p:cNvPr id="131" name="Google Shape;131;p1"/>
              <p:cNvGrpSpPr/>
              <p:nvPr/>
            </p:nvGrpSpPr>
            <p:grpSpPr>
              <a:xfrm rot="2910112">
                <a:off x="8122843" y="1757622"/>
                <a:ext cx="1055701" cy="1055701"/>
                <a:chOff x="0" y="0"/>
                <a:chExt cx="812800" cy="812800"/>
              </a:xfrm>
            </p:grpSpPr>
            <p:sp>
              <p:nvSpPr>
                <p:cNvPr id="132" name="Google Shape;132;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 name="Google Shape;133;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4" name="Google Shape;134;p1"/>
              <p:cNvSpPr/>
              <p:nvPr/>
            </p:nvSpPr>
            <p:spPr>
              <a:xfrm>
                <a:off x="8175539" y="1976573"/>
                <a:ext cx="957185" cy="544726"/>
              </a:xfrm>
              <a:custGeom>
                <a:avLst/>
                <a:gdLst/>
                <a:ahLst/>
                <a:cxnLst/>
                <a:rect l="l" t="t" r="r" b="b"/>
                <a:pathLst>
                  <a:path w="1602592" h="912021" extrusionOk="0">
                    <a:moveTo>
                      <a:pt x="0" y="0"/>
                    </a:moveTo>
                    <a:lnTo>
                      <a:pt x="1602593" y="0"/>
                    </a:lnTo>
                    <a:lnTo>
                      <a:pt x="1602593" y="912021"/>
                    </a:lnTo>
                    <a:lnTo>
                      <a:pt x="0" y="91202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5" name="Google Shape;135;p1"/>
            <p:cNvGrpSpPr/>
            <p:nvPr/>
          </p:nvGrpSpPr>
          <p:grpSpPr>
            <a:xfrm>
              <a:off x="10394363" y="1602047"/>
              <a:ext cx="1067149" cy="1067149"/>
              <a:chOff x="10080850" y="1514377"/>
              <a:chExt cx="1490199" cy="1490199"/>
            </a:xfrm>
          </p:grpSpPr>
          <p:grpSp>
            <p:nvGrpSpPr>
              <p:cNvPr id="136" name="Google Shape;136;p1"/>
              <p:cNvGrpSpPr/>
              <p:nvPr/>
            </p:nvGrpSpPr>
            <p:grpSpPr>
              <a:xfrm rot="2910112">
                <a:off x="10298099" y="1731626"/>
                <a:ext cx="1055701" cy="1055701"/>
                <a:chOff x="0" y="0"/>
                <a:chExt cx="812800" cy="812800"/>
              </a:xfrm>
            </p:grpSpPr>
            <p:sp>
              <p:nvSpPr>
                <p:cNvPr id="137" name="Google Shape;137;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8" name="Google Shape;138;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39" name="Google Shape;139;p1"/>
              <p:cNvSpPr/>
              <p:nvPr/>
            </p:nvSpPr>
            <p:spPr>
              <a:xfrm>
                <a:off x="10512152" y="1827423"/>
                <a:ext cx="744006" cy="857869"/>
              </a:xfrm>
              <a:custGeom>
                <a:avLst/>
                <a:gdLst/>
                <a:ahLst/>
                <a:cxnLst/>
                <a:rect l="l" t="t" r="r" b="b"/>
                <a:pathLst>
                  <a:path w="1245672" h="1436310" extrusionOk="0">
                    <a:moveTo>
                      <a:pt x="0" y="0"/>
                    </a:moveTo>
                    <a:lnTo>
                      <a:pt x="1245672" y="0"/>
                    </a:lnTo>
                    <a:lnTo>
                      <a:pt x="1245672" y="1436310"/>
                    </a:lnTo>
                    <a:lnTo>
                      <a:pt x="0" y="1436310"/>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140" name="Google Shape;140;p1"/>
          <p:cNvSpPr txBox="1"/>
          <p:nvPr/>
        </p:nvSpPr>
        <p:spPr>
          <a:xfrm>
            <a:off x="2470815" y="2475385"/>
            <a:ext cx="2268000" cy="2308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Economic uncertainties</a:t>
            </a:r>
            <a:endParaRPr sz="1500" b="1" i="0" u="none" strike="noStrike" cap="none">
              <a:solidFill>
                <a:schemeClr val="dk1"/>
              </a:solidFill>
              <a:latin typeface="Calibri"/>
              <a:ea typeface="Calibri"/>
              <a:cs typeface="Calibri"/>
              <a:sym typeface="Calibri"/>
            </a:endParaRPr>
          </a:p>
        </p:txBody>
      </p:sp>
      <p:sp>
        <p:nvSpPr>
          <p:cNvPr id="141" name="Google Shape;141;p1"/>
          <p:cNvSpPr txBox="1"/>
          <p:nvPr/>
        </p:nvSpPr>
        <p:spPr>
          <a:xfrm>
            <a:off x="2532791" y="2775345"/>
            <a:ext cx="23250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Economic uncertainties continues. Post pandemic recovery in global growth and falling inflation rates is surprisingly resilient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high interest rates will continue to weigh heavily on growth momentum</a:t>
            </a:r>
            <a:endParaRPr sz="1400" b="0" i="0" u="none" strike="noStrike" cap="none">
              <a:solidFill>
                <a:srgbClr val="000000"/>
              </a:solidFill>
              <a:latin typeface="Arial"/>
              <a:ea typeface="Arial"/>
              <a:cs typeface="Arial"/>
              <a:sym typeface="Arial"/>
            </a:endParaRPr>
          </a:p>
        </p:txBody>
      </p:sp>
      <p:pic>
        <p:nvPicPr>
          <p:cNvPr id="142" name="Google Shape;142;p1"/>
          <p:cNvPicPr preferRelativeResize="0"/>
          <p:nvPr/>
        </p:nvPicPr>
        <p:blipFill rotWithShape="1">
          <a:blip r:embed="rId9">
            <a:alphaModFix/>
          </a:blip>
          <a:srcRect t="5266"/>
          <a:stretch/>
        </p:blipFill>
        <p:spPr>
          <a:xfrm>
            <a:off x="2686264" y="4523468"/>
            <a:ext cx="2018101" cy="1426083"/>
          </a:xfrm>
          <a:prstGeom prst="rect">
            <a:avLst/>
          </a:prstGeom>
          <a:noFill/>
          <a:ln>
            <a:noFill/>
          </a:ln>
        </p:spPr>
      </p:pic>
      <p:sp>
        <p:nvSpPr>
          <p:cNvPr id="143" name="Google Shape;143;p1"/>
          <p:cNvSpPr txBox="1"/>
          <p:nvPr/>
        </p:nvSpPr>
        <p:spPr>
          <a:xfrm>
            <a:off x="4830567" y="2475385"/>
            <a:ext cx="2268000"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Global operating complexity</a:t>
            </a:r>
            <a:endParaRPr sz="1500" b="1" i="0" u="none" strike="noStrike" cap="none">
              <a:solidFill>
                <a:schemeClr val="dk1"/>
              </a:solidFill>
              <a:latin typeface="Calibri"/>
              <a:ea typeface="Calibri"/>
              <a:cs typeface="Calibri"/>
              <a:sym typeface="Calibri"/>
            </a:endParaRPr>
          </a:p>
        </p:txBody>
      </p:sp>
      <p:sp>
        <p:nvSpPr>
          <p:cNvPr id="144" name="Google Shape;144;p1"/>
          <p:cNvSpPr txBox="1"/>
          <p:nvPr/>
        </p:nvSpPr>
        <p:spPr>
          <a:xfrm>
            <a:off x="4893903" y="2775345"/>
            <a:ext cx="2303500"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Evolving ‘China + many’ strategy offers significant opportunity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However, labor and logistics capacity constraints coupled with need for omni-channel presence and evolving ecosystem of players are increasing the complexity of supply chain</a:t>
            </a:r>
            <a:endParaRPr sz="1400" b="0" i="0" u="none" strike="noStrike" cap="none">
              <a:solidFill>
                <a:srgbClr val="000000"/>
              </a:solidFill>
              <a:latin typeface="Arial"/>
              <a:ea typeface="Arial"/>
              <a:cs typeface="Arial"/>
              <a:sym typeface="Arial"/>
            </a:endParaRPr>
          </a:p>
        </p:txBody>
      </p:sp>
      <p:sp>
        <p:nvSpPr>
          <p:cNvPr id="145" name="Google Shape;145;p1"/>
          <p:cNvSpPr txBox="1"/>
          <p:nvPr/>
        </p:nvSpPr>
        <p:spPr>
          <a:xfrm>
            <a:off x="7151124" y="2475385"/>
            <a:ext cx="2811284" cy="231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Changing customer expectations</a:t>
            </a:r>
            <a:endParaRPr sz="1500" b="1" i="0" u="none" strike="noStrike" cap="none">
              <a:solidFill>
                <a:schemeClr val="dk1"/>
              </a:solidFill>
              <a:latin typeface="Calibri"/>
              <a:ea typeface="Calibri"/>
              <a:cs typeface="Calibri"/>
              <a:sym typeface="Calibri"/>
            </a:endParaRPr>
          </a:p>
        </p:txBody>
      </p:sp>
      <p:sp>
        <p:nvSpPr>
          <p:cNvPr id="146" name="Google Shape;146;p1"/>
          <p:cNvSpPr txBox="1"/>
          <p:nvPr/>
        </p:nvSpPr>
        <p:spPr>
          <a:xfrm>
            <a:off x="7347098" y="2775345"/>
            <a:ext cx="2435002"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Customers expectations in terms of quality, timeliness and sustainability are evolving faster than expected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is likely to put innovation and collaboration high on agenda within supply chain management</a:t>
            </a:r>
            <a:endParaRPr/>
          </a:p>
          <a:p>
            <a:pPr marL="0" marR="0" lvl="0" indent="0" algn="l" rtl="0">
              <a:lnSpc>
                <a:spcPct val="100000"/>
              </a:lnSpc>
              <a:spcBef>
                <a:spcPts val="600"/>
              </a:spcBef>
              <a:spcAft>
                <a:spcPts val="0"/>
              </a:spcAft>
              <a:buClr>
                <a:srgbClr val="000000"/>
              </a:buClr>
              <a:buSzPts val="12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a Verint report, 44% of Gen Z and 43% of Millennial shoppers had to make more effort than expected to complete an interaction. This indicates that new generations have even higher expectations for their digital experiences</a:t>
            </a:r>
            <a:endParaRPr sz="1400" b="0" i="0" u="none" strike="noStrike" cap="none">
              <a:solidFill>
                <a:srgbClr val="000000"/>
              </a:solidFill>
              <a:latin typeface="Arial"/>
              <a:ea typeface="Arial"/>
              <a:cs typeface="Arial"/>
              <a:sym typeface="Arial"/>
            </a:endParaRPr>
          </a:p>
        </p:txBody>
      </p:sp>
      <p:sp>
        <p:nvSpPr>
          <p:cNvPr id="147" name="Google Shape;147;p1"/>
          <p:cNvSpPr txBox="1"/>
          <p:nvPr/>
        </p:nvSpPr>
        <p:spPr>
          <a:xfrm>
            <a:off x="9883959" y="2475385"/>
            <a:ext cx="2268000" cy="23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Sustainability</a:t>
            </a:r>
            <a:endParaRPr sz="1500" b="1" i="0" u="none" strike="noStrike" cap="none">
              <a:solidFill>
                <a:schemeClr val="dk1"/>
              </a:solidFill>
              <a:latin typeface="Calibri"/>
              <a:ea typeface="Calibri"/>
              <a:cs typeface="Calibri"/>
              <a:sym typeface="Calibri"/>
            </a:endParaRPr>
          </a:p>
        </p:txBody>
      </p:sp>
      <p:sp>
        <p:nvSpPr>
          <p:cNvPr id="148" name="Google Shape;148;p1"/>
          <p:cNvSpPr txBox="1"/>
          <p:nvPr/>
        </p:nvSpPr>
        <p:spPr>
          <a:xfrm>
            <a:off x="9905354" y="2775345"/>
            <a:ext cx="2273946" cy="1313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Rising expectations from regulators, customers and investors to minimize the environmental impact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High focus on sustainable supply chains in pursuit of “net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&gt;90% of publicly traded companies have adopted ESG reporting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According to Statista, consumers are 44% more likely to buy from a brand with a clear commitment to sustainability</a:t>
            </a:r>
            <a:endParaRPr sz="1400" b="0" i="0" u="none" strike="noStrike" cap="none">
              <a:solidFill>
                <a:srgbClr val="000000"/>
              </a:solidFill>
              <a:latin typeface="Arial"/>
              <a:ea typeface="Arial"/>
              <a:cs typeface="Arial"/>
              <a:sym typeface="Arial"/>
            </a:endParaRPr>
          </a:p>
        </p:txBody>
      </p:sp>
      <p:grpSp>
        <p:nvGrpSpPr>
          <p:cNvPr id="149" name="Google Shape;149;p1"/>
          <p:cNvGrpSpPr/>
          <p:nvPr/>
        </p:nvGrpSpPr>
        <p:grpSpPr>
          <a:xfrm>
            <a:off x="4937689" y="4487310"/>
            <a:ext cx="2117013" cy="1625361"/>
            <a:chOff x="5192881" y="4540475"/>
            <a:chExt cx="2117013" cy="1625361"/>
          </a:xfrm>
        </p:grpSpPr>
        <p:pic>
          <p:nvPicPr>
            <p:cNvPr id="150" name="Google Shape;150;p1"/>
            <p:cNvPicPr preferRelativeResize="0"/>
            <p:nvPr/>
          </p:nvPicPr>
          <p:blipFill rotWithShape="1">
            <a:blip r:embed="rId10">
              <a:alphaModFix/>
            </a:blip>
            <a:srcRect/>
            <a:stretch/>
          </p:blipFill>
          <p:spPr>
            <a:xfrm>
              <a:off x="5192881" y="4540475"/>
              <a:ext cx="2113850" cy="1594375"/>
            </a:xfrm>
            <a:prstGeom prst="rect">
              <a:avLst/>
            </a:prstGeom>
            <a:noFill/>
            <a:ln>
              <a:noFill/>
            </a:ln>
          </p:spPr>
        </p:pic>
        <p:sp>
          <p:nvSpPr>
            <p:cNvPr id="151" name="Google Shape;151;p1"/>
            <p:cNvSpPr/>
            <p:nvPr/>
          </p:nvSpPr>
          <p:spPr>
            <a:xfrm>
              <a:off x="5285542" y="4715694"/>
              <a:ext cx="72000" cy="720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2" name="Google Shape;152;p1"/>
            <p:cNvSpPr/>
            <p:nvPr/>
          </p:nvSpPr>
          <p:spPr>
            <a:xfrm>
              <a:off x="5283161" y="4826836"/>
              <a:ext cx="72000" cy="72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153" name="Google Shape;153;p1"/>
            <p:cNvSpPr txBox="1"/>
            <p:nvPr/>
          </p:nvSpPr>
          <p:spPr>
            <a:xfrm>
              <a:off x="5342736" y="4627107"/>
              <a:ext cx="875602" cy="3908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1 Suppliers</a:t>
              </a:r>
              <a:endParaRPr sz="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Tier 2 Suppliers</a:t>
              </a:r>
              <a:endParaRPr sz="600" b="0" i="0" u="none" strike="noStrike" cap="none">
                <a:solidFill>
                  <a:schemeClr val="dk1"/>
                </a:solidFill>
                <a:latin typeface="Calibri"/>
                <a:ea typeface="Calibri"/>
                <a:cs typeface="Calibri"/>
                <a:sym typeface="Calibri"/>
              </a:endParaRPr>
            </a:p>
          </p:txBody>
        </p:sp>
        <p:sp>
          <p:nvSpPr>
            <p:cNvPr id="154" name="Google Shape;154;p1"/>
            <p:cNvSpPr txBox="1"/>
            <p:nvPr/>
          </p:nvSpPr>
          <p:spPr>
            <a:xfrm>
              <a:off x="5802571" y="5893587"/>
              <a:ext cx="1507323" cy="27224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Journal of International Business Studies</a:t>
              </a:r>
              <a:endParaRPr sz="6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D5F04-EFC5-BCE0-4736-9FF127402EB6}"/>
              </a:ext>
            </a:extLst>
          </p:cNvPr>
          <p:cNvPicPr/>
          <p:nvPr/>
        </p:nvPicPr>
        <p:blipFill>
          <a:blip r:embed="rId2">
            <a:extLst>
              <a:ext uri="{28A0092B-C50C-407E-A947-70E740481C1C}">
                <a14:useLocalDpi xmlns:a14="http://schemas.microsoft.com/office/drawing/2010/main" val="0"/>
              </a:ext>
            </a:extLst>
          </a:blip>
          <a:stretch>
            <a:fillRect/>
          </a:stretch>
        </p:blipFill>
        <p:spPr>
          <a:xfrm>
            <a:off x="8719144" y="327899"/>
            <a:ext cx="3297394" cy="663993"/>
          </a:xfrm>
          <a:prstGeom prst="rect">
            <a:avLst/>
          </a:prstGeom>
        </p:spPr>
      </p:pic>
      <p:sp>
        <p:nvSpPr>
          <p:cNvPr id="2" name="Title 1">
            <a:extLst>
              <a:ext uri="{FF2B5EF4-FFF2-40B4-BE49-F238E27FC236}">
                <a16:creationId xmlns:a16="http://schemas.microsoft.com/office/drawing/2014/main" id="{E10192A7-890E-84E4-739B-F41DA7A53787}"/>
              </a:ext>
            </a:extLst>
          </p:cNvPr>
          <p:cNvSpPr>
            <a:spLocks noGrp="1"/>
          </p:cNvSpPr>
          <p:nvPr>
            <p:ph type="ctrTitle"/>
          </p:nvPr>
        </p:nvSpPr>
        <p:spPr>
          <a:xfrm>
            <a:off x="385482" y="1874149"/>
            <a:ext cx="11421036" cy="2214283"/>
          </a:xfrm>
        </p:spPr>
        <p:txBody>
          <a:bodyPr>
            <a:noAutofit/>
          </a:bodyPr>
          <a:lstStyle/>
          <a:p>
            <a:pPr algn="l"/>
            <a:br>
              <a:rPr lang="en-US" sz="2400" b="0" dirty="0">
                <a:latin typeface="+mn-lt"/>
              </a:rPr>
            </a:br>
            <a:r>
              <a:rPr lang="en-US" sz="3200" dirty="0">
                <a:latin typeface="+mn-lt"/>
              </a:rPr>
              <a:t>Welcome to Supply Chain Community !</a:t>
            </a:r>
            <a:br>
              <a:rPr lang="en-US" sz="2400" b="0" dirty="0">
                <a:latin typeface="+mn-lt"/>
              </a:rPr>
            </a:br>
            <a:br>
              <a:rPr lang="en-US" sz="2400" b="0" dirty="0">
                <a:latin typeface="+mn-lt"/>
              </a:rPr>
            </a:br>
            <a:br>
              <a:rPr lang="en-US" sz="2400" b="0" dirty="0">
                <a:latin typeface="+mn-lt"/>
              </a:rPr>
            </a:br>
            <a:r>
              <a:rPr lang="en-US" sz="2000" b="0" dirty="0">
                <a:latin typeface="+mn-lt"/>
              </a:rPr>
              <a:t>Mohit </a:t>
            </a:r>
            <a:r>
              <a:rPr lang="en-US" sz="2000" b="0" dirty="0" err="1">
                <a:latin typeface="+mn-lt"/>
              </a:rPr>
              <a:t>Gauba</a:t>
            </a:r>
            <a:r>
              <a:rPr lang="en-US" sz="2000" b="0" dirty="0">
                <a:latin typeface="+mn-lt"/>
              </a:rPr>
              <a:t> </a:t>
            </a:r>
            <a:br>
              <a:rPr lang="en-US" sz="2000" b="0" dirty="0">
                <a:latin typeface="+mn-lt"/>
              </a:rPr>
            </a:br>
            <a:r>
              <a:rPr lang="en-US" sz="2000" b="0" dirty="0">
                <a:latin typeface="+mn-lt"/>
              </a:rPr>
              <a:t>Email : </a:t>
            </a:r>
            <a:r>
              <a:rPr lang="en-US" sz="2000" b="0" dirty="0" err="1">
                <a:latin typeface="+mn-lt"/>
              </a:rPr>
              <a:t>mohit.gauba@scmconnect.in</a:t>
            </a:r>
            <a:br>
              <a:rPr lang="en-US" sz="2000" b="0" dirty="0">
                <a:latin typeface="+mn-lt"/>
              </a:rPr>
            </a:br>
            <a:r>
              <a:rPr lang="en-US" sz="2000" b="0" dirty="0">
                <a:latin typeface="+mn-lt"/>
              </a:rPr>
              <a:t>Mobile : +91 98186 97696</a:t>
            </a:r>
            <a:endParaRPr lang="en-US" sz="2400" b="0" dirty="0">
              <a:latin typeface="+mn-lt"/>
            </a:endParaRPr>
          </a:p>
        </p:txBody>
      </p:sp>
    </p:spTree>
    <p:extLst>
      <p:ext uri="{BB962C8B-B14F-4D97-AF65-F5344CB8AC3E}">
        <p14:creationId xmlns:p14="http://schemas.microsoft.com/office/powerpoint/2010/main" val="1165035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cfa20568d1_0_0"/>
          <p:cNvSpPr txBox="1">
            <a:spLocks noGrp="1"/>
          </p:cNvSpPr>
          <p:nvPr>
            <p:ph type="title"/>
          </p:nvPr>
        </p:nvSpPr>
        <p:spPr>
          <a:xfrm>
            <a:off x="190500" y="107950"/>
            <a:ext cx="11163300" cy="57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84E5C"/>
              </a:buClr>
              <a:buSzPts val="2400"/>
              <a:buFont typeface="Calibri"/>
              <a:buNone/>
            </a:pPr>
            <a:r>
              <a:rPr lang="en-US" dirty="0">
                <a:solidFill>
                  <a:srgbClr val="084E5C"/>
                </a:solidFill>
                <a:latin typeface="+mn-lt"/>
              </a:rPr>
              <a:t>… are mounting pressure on supply chains to innovate and become more efficient.</a:t>
            </a:r>
            <a:endParaRPr dirty="0">
              <a:latin typeface="+mn-lt"/>
            </a:endParaRPr>
          </a:p>
        </p:txBody>
      </p:sp>
      <p:sp>
        <p:nvSpPr>
          <p:cNvPr id="160" name="Google Shape;160;g2cfa20568d1_0_0"/>
          <p:cNvSpPr txBox="1"/>
          <p:nvPr/>
        </p:nvSpPr>
        <p:spPr>
          <a:xfrm>
            <a:off x="191755"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Supply Chain As A Service</a:t>
            </a:r>
            <a:endParaRPr sz="1500" b="1" i="0" u="none" strike="noStrike" cap="none">
              <a:solidFill>
                <a:schemeClr val="dk1"/>
              </a:solidFill>
              <a:latin typeface="Calibri"/>
              <a:ea typeface="Calibri"/>
              <a:cs typeface="Calibri"/>
              <a:sym typeface="Calibri"/>
            </a:endParaRPr>
          </a:p>
        </p:txBody>
      </p:sp>
      <p:sp>
        <p:nvSpPr>
          <p:cNvPr id="161" name="Google Shape;161;g2cfa20568d1_0_0"/>
          <p:cNvSpPr txBox="1"/>
          <p:nvPr/>
        </p:nvSpPr>
        <p:spPr>
          <a:xfrm>
            <a:off x="32804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Need for agility, best practice adoption, end-to-end visibility, cost savings and resiliency is driving faster adoption of </a:t>
            </a:r>
            <a:r>
              <a:rPr lang="en-US" sz="1200" b="0" i="0" u="none" strike="noStrike" cap="none" dirty="0" err="1">
                <a:solidFill>
                  <a:srgbClr val="000000"/>
                </a:solidFill>
                <a:latin typeface="Calibri"/>
                <a:ea typeface="Calibri"/>
                <a:cs typeface="Calibri"/>
                <a:sym typeface="Calibri"/>
              </a:rPr>
              <a:t>SCaaS</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The global </a:t>
            </a:r>
            <a:r>
              <a:rPr lang="en-US" sz="1200" b="0" i="0" u="none" strike="noStrike" cap="none" dirty="0" err="1">
                <a:solidFill>
                  <a:srgbClr val="000000"/>
                </a:solidFill>
                <a:latin typeface="Calibri"/>
                <a:ea typeface="Calibri"/>
                <a:cs typeface="Calibri"/>
                <a:sym typeface="Calibri"/>
              </a:rPr>
              <a:t>SCaaS</a:t>
            </a:r>
            <a:r>
              <a:rPr lang="en-US" sz="1200" b="0" i="0" u="none" strike="noStrike" cap="none" dirty="0">
                <a:solidFill>
                  <a:srgbClr val="000000"/>
                </a:solidFill>
                <a:latin typeface="Calibri"/>
                <a:ea typeface="Calibri"/>
                <a:cs typeface="Calibri"/>
                <a:sym typeface="Calibri"/>
              </a:rPr>
              <a:t> market is expected to grow at 8.65% CAGR between 2024 and 2031</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p:txBody>
      </p:sp>
      <p:sp>
        <p:nvSpPr>
          <p:cNvPr id="162" name="Google Shape;162;g2cfa20568d1_0_0"/>
          <p:cNvSpPr txBox="1"/>
          <p:nvPr/>
        </p:nvSpPr>
        <p:spPr>
          <a:xfrm>
            <a:off x="2652444"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Data Analytics and AI</a:t>
            </a:r>
            <a:endParaRPr sz="1500" b="1" i="0" u="none" strike="noStrike" cap="none">
              <a:solidFill>
                <a:schemeClr val="dk1"/>
              </a:solidFill>
              <a:latin typeface="Calibri"/>
              <a:ea typeface="Calibri"/>
              <a:cs typeface="Calibri"/>
              <a:sym typeface="Calibri"/>
            </a:endParaRPr>
          </a:p>
        </p:txBody>
      </p:sp>
      <p:sp>
        <p:nvSpPr>
          <p:cNvPr id="163" name="Google Shape;163;g2cfa20568d1_0_0"/>
          <p:cNvSpPr txBox="1"/>
          <p:nvPr/>
        </p:nvSpPr>
        <p:spPr>
          <a:xfrm>
            <a:off x="2815576"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Future supply chains will be data and AI driven</a:t>
            </a:r>
            <a:r>
              <a:rPr lang="en-US"/>
              <a:t> </a:t>
            </a:r>
            <a:br>
              <a:rPr lang="en-US"/>
            </a:br>
            <a:r>
              <a:rPr lang="en-US" sz="1200" b="0" i="0" u="none" strike="noStrike" cap="none">
                <a:solidFill>
                  <a:srgbClr val="000000"/>
                </a:solidFill>
                <a:latin typeface="Calibri"/>
                <a:ea typeface="Calibri"/>
                <a:cs typeface="Calibri"/>
                <a:sym typeface="Calibri"/>
              </a:rPr>
              <a:t>Analytics will reduce cost, increase visibility and improve customer experiences. AI is likely to augment quality, bring agility and automation of supply chains globally</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4" name="Google Shape;164;g2cfa20568d1_0_0"/>
          <p:cNvSpPr txBox="1"/>
          <p:nvPr/>
        </p:nvSpPr>
        <p:spPr>
          <a:xfrm>
            <a:off x="5019243"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Digitalization</a:t>
            </a:r>
            <a:endParaRPr sz="1500" b="1" i="0" u="none" strike="noStrike" cap="none">
              <a:solidFill>
                <a:schemeClr val="dk1"/>
              </a:solidFill>
              <a:latin typeface="Calibri"/>
              <a:ea typeface="Calibri"/>
              <a:cs typeface="Calibri"/>
              <a:sym typeface="Calibri"/>
            </a:endParaRPr>
          </a:p>
        </p:txBody>
      </p:sp>
      <p:sp>
        <p:nvSpPr>
          <p:cNvPr id="165" name="Google Shape;165;g2cfa20568d1_0_0"/>
          <p:cNvSpPr txBox="1"/>
          <p:nvPr/>
        </p:nvSpPr>
        <p:spPr>
          <a:xfrm>
            <a:off x="5301661" y="2680930"/>
            <a:ext cx="2232000" cy="184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Digital transformation of supply chain has become top priority to support new business, improve efficiency and productivity, enhance decision making and improve resiliency/agility amid ongoing supply chain disruption</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rgbClr val="000000"/>
                </a:solidFill>
                <a:latin typeface="Calibri"/>
                <a:ea typeface="Calibri"/>
                <a:cs typeface="Calibri"/>
                <a:sym typeface="Calibri"/>
              </a:rPr>
              <a:t>A study by the Council of Supply Chain Management Professionals (CSCMP) has found that more companies than ever (93%) are actively engaged in digital transformation for a significant competitive advantage</a:t>
            </a:r>
            <a:endParaRPr sz="1200" b="1" i="1" u="none" strike="noStrike" cap="none">
              <a:solidFill>
                <a:srgbClr val="000000"/>
              </a:solidFill>
              <a:latin typeface="Calibri"/>
              <a:ea typeface="Calibri"/>
              <a:cs typeface="Calibri"/>
              <a:sym typeface="Calibri"/>
            </a:endParaRPr>
          </a:p>
        </p:txBody>
      </p:sp>
      <p:sp>
        <p:nvSpPr>
          <p:cNvPr id="166" name="Google Shape;166;g2cfa20568d1_0_0"/>
          <p:cNvSpPr txBox="1"/>
          <p:nvPr/>
        </p:nvSpPr>
        <p:spPr>
          <a:xfrm>
            <a:off x="7352371"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Circular Supply Chain</a:t>
            </a:r>
            <a:endParaRPr sz="1400" b="0" i="0" u="none" strike="noStrike" cap="none">
              <a:solidFill>
                <a:srgbClr val="000000"/>
              </a:solidFill>
              <a:latin typeface="Arial"/>
              <a:ea typeface="Arial"/>
              <a:cs typeface="Arial"/>
              <a:sym typeface="Arial"/>
            </a:endParaRPr>
          </a:p>
        </p:txBody>
      </p:sp>
      <p:sp>
        <p:nvSpPr>
          <p:cNvPr id="167" name="Google Shape;167;g2cfa20568d1_0_0"/>
          <p:cNvSpPr txBox="1"/>
          <p:nvPr/>
        </p:nvSpPr>
        <p:spPr>
          <a:xfrm>
            <a:off x="7554587"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Circular supply chain is likely to be a major trend driven by sustainability goals of reducing carbon emissions across the supply chain coupled with need to mitigate inflation risks, reduce wastage and respond to the return logistics requirements</a:t>
            </a:r>
            <a:endParaRPr/>
          </a:p>
          <a:p>
            <a:pPr marL="0" marR="0" lvl="0" indent="0" algn="l" rtl="0">
              <a:lnSpc>
                <a:spcPct val="100000"/>
              </a:lnSpc>
              <a:spcBef>
                <a:spcPts val="0"/>
              </a:spcBef>
              <a:spcAft>
                <a:spcPts val="0"/>
              </a:spcAft>
              <a:buClr>
                <a:srgbClr val="000000"/>
              </a:buClr>
              <a:buSzPts val="1200"/>
              <a:buFont typeface="Arial"/>
              <a:buNone/>
            </a:pPr>
            <a:br>
              <a:rPr lang="en-US" sz="1200" b="1" i="1" u="none" strike="noStrike" cap="none">
                <a:solidFill>
                  <a:srgbClr val="000000"/>
                </a:solidFill>
                <a:latin typeface="Calibri"/>
                <a:ea typeface="Calibri"/>
                <a:cs typeface="Calibri"/>
                <a:sym typeface="Calibri"/>
              </a:rPr>
            </a:br>
            <a:r>
              <a:rPr lang="en-US" sz="1200" b="1" i="1" u="none" strike="noStrike" cap="none">
                <a:solidFill>
                  <a:srgbClr val="000000"/>
                </a:solidFill>
                <a:latin typeface="Calibri"/>
                <a:ea typeface="Calibri"/>
                <a:cs typeface="Calibri"/>
                <a:sym typeface="Calibri"/>
              </a:rPr>
              <a:t>A recent Gartner survey found that 74% of supply chain leaders expect profits to grow over the next two years as a result of applying circular economy principles</a:t>
            </a:r>
            <a:br>
              <a:rPr lang="en-US" sz="1200" b="1" i="1" u="none" strike="noStrike" cap="none">
                <a:solidFill>
                  <a:srgbClr val="000000"/>
                </a:solidFill>
                <a:latin typeface="Calibri"/>
                <a:ea typeface="Calibri"/>
                <a:cs typeface="Calibri"/>
                <a:sym typeface="Calibri"/>
              </a:rPr>
            </a:br>
            <a:endParaRPr sz="12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8" name="Google Shape;168;g2cfa20568d1_0_0"/>
          <p:cNvSpPr txBox="1"/>
          <p:nvPr/>
        </p:nvSpPr>
        <p:spPr>
          <a:xfrm>
            <a:off x="9890560" y="2285460"/>
            <a:ext cx="2160000" cy="36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Risk Management</a:t>
            </a:r>
            <a:endParaRPr sz="1500" b="1" i="0" u="none" strike="noStrike" cap="none">
              <a:solidFill>
                <a:schemeClr val="dk1"/>
              </a:solidFill>
              <a:latin typeface="Calibri"/>
              <a:ea typeface="Calibri"/>
              <a:cs typeface="Calibri"/>
              <a:sym typeface="Calibri"/>
            </a:endParaRPr>
          </a:p>
        </p:txBody>
      </p:sp>
      <p:sp>
        <p:nvSpPr>
          <p:cNvPr id="169" name="Google Shape;169;g2cfa20568d1_0_0"/>
          <p:cNvSpPr txBox="1"/>
          <p:nvPr/>
        </p:nvSpPr>
        <p:spPr>
          <a:xfrm>
            <a:off x="9803649" y="2680930"/>
            <a:ext cx="2232000" cy="131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Being resilient and mitigating the risk is critical in an environment of economic uncertainties, increasing frequency of globally disruptive events, growing operational complexity, and rising instances of cybersecurity breaches and loss of IPs</a:t>
            </a:r>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nvGrpSpPr>
          <p:cNvPr id="170" name="Google Shape;170;g2cfa20568d1_0_0"/>
          <p:cNvGrpSpPr/>
          <p:nvPr/>
        </p:nvGrpSpPr>
        <p:grpSpPr>
          <a:xfrm>
            <a:off x="127471" y="704767"/>
            <a:ext cx="11530298" cy="1715518"/>
            <a:chOff x="-68927" y="1005624"/>
            <a:chExt cx="11530298" cy="1715518"/>
          </a:xfrm>
        </p:grpSpPr>
        <p:grpSp>
          <p:nvGrpSpPr>
            <p:cNvPr id="171" name="Google Shape;171;g2cfa20568d1_0_0"/>
            <p:cNvGrpSpPr/>
            <p:nvPr/>
          </p:nvGrpSpPr>
          <p:grpSpPr>
            <a:xfrm>
              <a:off x="333897" y="1465914"/>
              <a:ext cx="10510168" cy="683723"/>
              <a:chOff x="333897" y="1465914"/>
              <a:chExt cx="10510168" cy="683723"/>
            </a:xfrm>
          </p:grpSpPr>
          <p:cxnSp>
            <p:nvCxnSpPr>
              <p:cNvPr id="172" name="Google Shape;172;g2cfa20568d1_0_0"/>
              <p:cNvCxnSpPr/>
              <p:nvPr/>
            </p:nvCxnSpPr>
            <p:spPr>
              <a:xfrm>
                <a:off x="333897"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3" name="Google Shape;173;g2cfa20568d1_0_0"/>
              <p:cNvCxnSpPr/>
              <p:nvPr/>
            </p:nvCxnSpPr>
            <p:spPr>
              <a:xfrm>
                <a:off x="2671414"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4" name="Google Shape;174;g2cfa20568d1_0_0"/>
              <p:cNvCxnSpPr/>
              <p:nvPr/>
            </p:nvCxnSpPr>
            <p:spPr>
              <a:xfrm>
                <a:off x="5008931"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5" name="Google Shape;175;g2cfa20568d1_0_0"/>
              <p:cNvCxnSpPr/>
              <p:nvPr/>
            </p:nvCxnSpPr>
            <p:spPr>
              <a:xfrm>
                <a:off x="7346448"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6" name="Google Shape;176;g2cfa20568d1_0_0"/>
              <p:cNvCxnSpPr/>
              <p:nvPr/>
            </p:nvCxnSpPr>
            <p:spPr>
              <a:xfrm>
                <a:off x="9683965" y="1465914"/>
                <a:ext cx="1160100" cy="657300"/>
              </a:xfrm>
              <a:prstGeom prst="straightConnector1">
                <a:avLst/>
              </a:prstGeom>
              <a:noFill/>
              <a:ln w="152400" cap="flat" cmpd="sng">
                <a:solidFill>
                  <a:srgbClr val="1C6782"/>
                </a:solidFill>
                <a:prstDash val="solid"/>
                <a:miter lim="800000"/>
                <a:headEnd type="none" w="sm" len="sm"/>
                <a:tailEnd type="none" w="sm" len="sm"/>
              </a:ln>
            </p:spPr>
          </p:cxnSp>
          <p:cxnSp>
            <p:nvCxnSpPr>
              <p:cNvPr id="177" name="Google Shape;177;g2cfa20568d1_0_0"/>
              <p:cNvCxnSpPr/>
              <p:nvPr/>
            </p:nvCxnSpPr>
            <p:spPr>
              <a:xfrm rot="10800000" flipH="1">
                <a:off x="1548500"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8" name="Google Shape;178;g2cfa20568d1_0_0"/>
              <p:cNvCxnSpPr/>
              <p:nvPr/>
            </p:nvCxnSpPr>
            <p:spPr>
              <a:xfrm rot="10800000" flipH="1">
                <a:off x="3909738"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79" name="Google Shape;179;g2cfa20568d1_0_0"/>
              <p:cNvCxnSpPr/>
              <p:nvPr/>
            </p:nvCxnSpPr>
            <p:spPr>
              <a:xfrm rot="10800000" flipH="1">
                <a:off x="6270976" y="1476137"/>
                <a:ext cx="1102800" cy="673500"/>
              </a:xfrm>
              <a:prstGeom prst="straightConnector1">
                <a:avLst/>
              </a:prstGeom>
              <a:noFill/>
              <a:ln w="152400" cap="flat" cmpd="sng">
                <a:solidFill>
                  <a:srgbClr val="1C6782"/>
                </a:solidFill>
                <a:prstDash val="solid"/>
                <a:miter lim="800000"/>
                <a:headEnd type="none" w="sm" len="sm"/>
                <a:tailEnd type="none" w="sm" len="sm"/>
              </a:ln>
            </p:spPr>
          </p:cxnSp>
          <p:cxnSp>
            <p:nvCxnSpPr>
              <p:cNvPr id="180" name="Google Shape;180;g2cfa20568d1_0_0"/>
              <p:cNvCxnSpPr/>
              <p:nvPr/>
            </p:nvCxnSpPr>
            <p:spPr>
              <a:xfrm rot="10800000" flipH="1">
                <a:off x="8632213" y="1476137"/>
                <a:ext cx="1102800" cy="673500"/>
              </a:xfrm>
              <a:prstGeom prst="straightConnector1">
                <a:avLst/>
              </a:prstGeom>
              <a:noFill/>
              <a:ln w="152400" cap="flat" cmpd="sng">
                <a:solidFill>
                  <a:srgbClr val="1C6782"/>
                </a:solidFill>
                <a:prstDash val="solid"/>
                <a:miter lim="800000"/>
                <a:headEnd type="none" w="sm" len="sm"/>
                <a:tailEnd type="none" w="sm" len="sm"/>
              </a:ln>
            </p:spPr>
          </p:cxnSp>
        </p:grpSp>
        <p:grpSp>
          <p:nvGrpSpPr>
            <p:cNvPr id="181" name="Google Shape;181;g2cfa20568d1_0_0"/>
            <p:cNvGrpSpPr/>
            <p:nvPr/>
          </p:nvGrpSpPr>
          <p:grpSpPr>
            <a:xfrm rot="2910243">
              <a:off x="9363152" y="1135328"/>
              <a:ext cx="618772" cy="604727"/>
              <a:chOff x="0" y="0"/>
              <a:chExt cx="967158" cy="945205"/>
            </a:xfrm>
          </p:grpSpPr>
          <p:sp>
            <p:nvSpPr>
              <p:cNvPr id="182" name="Google Shape;182;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3" name="Google Shape;183;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grpSp>
          <p:nvGrpSpPr>
            <p:cNvPr id="184" name="Google Shape;184;g2cfa20568d1_0_0"/>
            <p:cNvGrpSpPr/>
            <p:nvPr/>
          </p:nvGrpSpPr>
          <p:grpSpPr>
            <a:xfrm rot="2910243">
              <a:off x="7035650" y="1199405"/>
              <a:ext cx="618772" cy="604727"/>
              <a:chOff x="0" y="0"/>
              <a:chExt cx="967158" cy="945205"/>
            </a:xfrm>
          </p:grpSpPr>
          <p:sp>
            <p:nvSpPr>
              <p:cNvPr id="185" name="Google Shape;185;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6" name="Google Shape;186;g2cfa20568d1_0_0"/>
              <p:cNvSpPr txBox="1"/>
              <p:nvPr/>
            </p:nvSpPr>
            <p:spPr>
              <a:xfrm>
                <a:off x="90671" y="31463"/>
                <a:ext cx="785700" cy="825000"/>
              </a:xfrm>
              <a:prstGeom prst="rect">
                <a:avLst/>
              </a:prstGeom>
              <a:noFill/>
              <a:ln>
                <a:noFill/>
              </a:ln>
            </p:spPr>
            <p:txBody>
              <a:bodyPr spcFirstLastPara="1" wrap="square" lIns="50800" tIns="50800" rIns="50800" bIns="50800" anchor="ctr" anchorCtr="0">
                <a:noAutofit/>
              </a:bodyPr>
              <a:lstStyle/>
              <a:p>
                <a:pPr marL="0" marR="0" lvl="0" indent="0" algn="ctr" rtl="0">
                  <a:lnSpc>
                    <a:spcPct val="140015"/>
                  </a:lnSpc>
                  <a:spcBef>
                    <a:spcPts val="0"/>
                  </a:spcBef>
                  <a:spcAft>
                    <a:spcPts val="0"/>
                  </a:spcAft>
                  <a:buClr>
                    <a:srgbClr val="2B622C"/>
                  </a:buClr>
                  <a:buSzPts val="2599"/>
                  <a:buFont typeface="Arial"/>
                  <a:buNone/>
                </a:pPr>
                <a:r>
                  <a:rPr lang="en-US" sz="2599" b="0" i="0" u="none" strike="noStrike" cap="none">
                    <a:solidFill>
                      <a:srgbClr val="2B622C"/>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187" name="Google Shape;187;g2cfa20568d1_0_0"/>
            <p:cNvGrpSpPr/>
            <p:nvPr/>
          </p:nvGrpSpPr>
          <p:grpSpPr>
            <a:xfrm rot="2910243">
              <a:off x="4708149" y="1199405"/>
              <a:ext cx="618772" cy="604727"/>
              <a:chOff x="0" y="0"/>
              <a:chExt cx="967158" cy="945205"/>
            </a:xfrm>
          </p:grpSpPr>
          <p:sp>
            <p:nvSpPr>
              <p:cNvPr id="188" name="Google Shape;188;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9" name="Google Shape;189;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190" name="Google Shape;190;g2cfa20568d1_0_0"/>
            <p:cNvGrpSpPr/>
            <p:nvPr/>
          </p:nvGrpSpPr>
          <p:grpSpPr>
            <a:xfrm rot="2910243">
              <a:off x="2380650" y="1199404"/>
              <a:ext cx="618772" cy="604727"/>
              <a:chOff x="-90140" y="-78513"/>
              <a:chExt cx="967158" cy="945205"/>
            </a:xfrm>
          </p:grpSpPr>
          <p:sp>
            <p:nvSpPr>
              <p:cNvPr id="191" name="Google Shape;191;g2cfa20568d1_0_0"/>
              <p:cNvSpPr/>
              <p:nvPr/>
            </p:nvSpPr>
            <p:spPr>
              <a:xfrm>
                <a:off x="-90140" y="-78513"/>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2" name="Google Shape;192;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193" name="Google Shape;193;g2cfa20568d1_0_0"/>
            <p:cNvGrpSpPr/>
            <p:nvPr/>
          </p:nvGrpSpPr>
          <p:grpSpPr>
            <a:xfrm rot="2910243">
              <a:off x="53147" y="1173650"/>
              <a:ext cx="618772" cy="604727"/>
              <a:chOff x="0" y="0"/>
              <a:chExt cx="967158" cy="945205"/>
            </a:xfrm>
          </p:grpSpPr>
          <p:sp>
            <p:nvSpPr>
              <p:cNvPr id="194" name="Google Shape;194;g2cfa20568d1_0_0"/>
              <p:cNvSpPr/>
              <p:nvPr/>
            </p:nvSpPr>
            <p:spPr>
              <a:xfrm>
                <a:off x="0" y="0"/>
                <a:ext cx="967158" cy="945205"/>
              </a:xfrm>
              <a:custGeom>
                <a:avLst/>
                <a:gdLst/>
                <a:ahLst/>
                <a:cxnLst/>
                <a:rect l="l" t="t" r="r" b="b"/>
                <a:pathLst>
                  <a:path w="967158" h="945205" extrusionOk="0">
                    <a:moveTo>
                      <a:pt x="483579" y="0"/>
                    </a:moveTo>
                    <a:cubicBezTo>
                      <a:pt x="216506" y="0"/>
                      <a:pt x="0" y="211591"/>
                      <a:pt x="0" y="472602"/>
                    </a:cubicBezTo>
                    <a:cubicBezTo>
                      <a:pt x="0" y="733614"/>
                      <a:pt x="216506" y="945205"/>
                      <a:pt x="483579" y="945205"/>
                    </a:cubicBezTo>
                    <a:cubicBezTo>
                      <a:pt x="750653" y="945205"/>
                      <a:pt x="967158" y="733614"/>
                      <a:pt x="967158" y="472602"/>
                    </a:cubicBezTo>
                    <a:cubicBezTo>
                      <a:pt x="967158" y="211591"/>
                      <a:pt x="750653" y="0"/>
                      <a:pt x="483579" y="0"/>
                    </a:cubicBezTo>
                    <a:close/>
                  </a:path>
                </a:pathLst>
              </a:custGeom>
              <a:solidFill>
                <a:srgbClr val="FFAE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5" name="Google Shape;195;g2cfa20568d1_0_0"/>
              <p:cNvSpPr txBox="1"/>
              <p:nvPr/>
            </p:nvSpPr>
            <p:spPr>
              <a:xfrm>
                <a:off x="90671" y="40988"/>
                <a:ext cx="785700" cy="8157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Clr>
                    <a:srgbClr val="2B622C"/>
                  </a:buClr>
                  <a:buSzPts val="2400"/>
                  <a:buFont typeface="Arial"/>
                  <a:buNone/>
                </a:pPr>
                <a:r>
                  <a:rPr lang="en-US" sz="2400" b="0" i="0" u="none" strike="noStrike" cap="none">
                    <a:solidFill>
                      <a:srgbClr val="2B622C"/>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96" name="Google Shape;196;g2cfa20568d1_0_0"/>
            <p:cNvGrpSpPr/>
            <p:nvPr/>
          </p:nvGrpSpPr>
          <p:grpSpPr>
            <a:xfrm rot="2909999">
              <a:off x="1127031" y="1747204"/>
              <a:ext cx="755981" cy="755981"/>
              <a:chOff x="0" y="0"/>
              <a:chExt cx="812800" cy="812800"/>
            </a:xfrm>
          </p:grpSpPr>
          <p:sp>
            <p:nvSpPr>
              <p:cNvPr id="197" name="Google Shape;197;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8" name="Google Shape;198;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99" name="Google Shape;199;g2cfa20568d1_0_0"/>
            <p:cNvGrpSpPr/>
            <p:nvPr/>
          </p:nvGrpSpPr>
          <p:grpSpPr>
            <a:xfrm rot="2909999">
              <a:off x="3482732" y="1809590"/>
              <a:ext cx="755981" cy="755981"/>
              <a:chOff x="0" y="0"/>
              <a:chExt cx="812800" cy="812800"/>
            </a:xfrm>
          </p:grpSpPr>
          <p:sp>
            <p:nvSpPr>
              <p:cNvPr id="200" name="Google Shape;200;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 name="Google Shape;201;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2" name="Google Shape;202;g2cfa20568d1_0_0"/>
            <p:cNvGrpSpPr/>
            <p:nvPr/>
          </p:nvGrpSpPr>
          <p:grpSpPr>
            <a:xfrm rot="2910120">
              <a:off x="5838414" y="1783595"/>
              <a:ext cx="755982" cy="755982"/>
              <a:chOff x="0" y="0"/>
              <a:chExt cx="812800" cy="812800"/>
            </a:xfrm>
          </p:grpSpPr>
          <p:sp>
            <p:nvSpPr>
              <p:cNvPr id="203" name="Google Shape;203;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 name="Google Shape;204;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5" name="Google Shape;205;g2cfa20568d1_0_0"/>
            <p:cNvGrpSpPr/>
            <p:nvPr/>
          </p:nvGrpSpPr>
          <p:grpSpPr>
            <a:xfrm rot="2910120">
              <a:off x="8194116" y="1757600"/>
              <a:ext cx="755982" cy="755982"/>
              <a:chOff x="0" y="0"/>
              <a:chExt cx="812800" cy="812800"/>
            </a:xfrm>
          </p:grpSpPr>
          <p:sp>
            <p:nvSpPr>
              <p:cNvPr id="206" name="Google Shape;206;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7" name="Google Shape;207;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8" name="Google Shape;208;g2cfa20568d1_0_0"/>
            <p:cNvGrpSpPr/>
            <p:nvPr/>
          </p:nvGrpSpPr>
          <p:grpSpPr>
            <a:xfrm rot="2910120">
              <a:off x="10549818" y="1757600"/>
              <a:ext cx="755982" cy="755982"/>
              <a:chOff x="0" y="0"/>
              <a:chExt cx="812800" cy="812800"/>
            </a:xfrm>
          </p:grpSpPr>
          <p:sp>
            <p:nvSpPr>
              <p:cNvPr id="209" name="Google Shape;209;g2cfa20568d1_0_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 name="Google Shape;210;g2cfa20568d1_0_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pic>
        <p:nvPicPr>
          <p:cNvPr id="211" name="Google Shape;211;g2cfa20568d1_0_0"/>
          <p:cNvPicPr preferRelativeResize="0"/>
          <p:nvPr/>
        </p:nvPicPr>
        <p:blipFill rotWithShape="1">
          <a:blip r:embed="rId3">
            <a:alphaModFix/>
          </a:blip>
          <a:srcRect/>
          <a:stretch/>
        </p:blipFill>
        <p:spPr>
          <a:xfrm>
            <a:off x="1466493" y="1554540"/>
            <a:ext cx="545025" cy="573000"/>
          </a:xfrm>
          <a:prstGeom prst="rect">
            <a:avLst/>
          </a:prstGeom>
          <a:noFill/>
          <a:ln>
            <a:noFill/>
          </a:ln>
        </p:spPr>
      </p:pic>
      <p:pic>
        <p:nvPicPr>
          <p:cNvPr id="212" name="Google Shape;212;g2cfa20568d1_0_0"/>
          <p:cNvPicPr preferRelativeResize="0"/>
          <p:nvPr/>
        </p:nvPicPr>
        <p:blipFill rotWithShape="1">
          <a:blip r:embed="rId4">
            <a:alphaModFix/>
          </a:blip>
          <a:srcRect/>
          <a:stretch/>
        </p:blipFill>
        <p:spPr>
          <a:xfrm>
            <a:off x="3797693" y="1554546"/>
            <a:ext cx="644125" cy="644125"/>
          </a:xfrm>
          <a:prstGeom prst="rect">
            <a:avLst/>
          </a:prstGeom>
          <a:noFill/>
          <a:ln>
            <a:noFill/>
          </a:ln>
        </p:spPr>
      </p:pic>
      <p:pic>
        <p:nvPicPr>
          <p:cNvPr id="213" name="Google Shape;213;g2cfa20568d1_0_0"/>
          <p:cNvPicPr preferRelativeResize="0"/>
          <p:nvPr/>
        </p:nvPicPr>
        <p:blipFill rotWithShape="1">
          <a:blip r:embed="rId5">
            <a:alphaModFix/>
          </a:blip>
          <a:srcRect/>
          <a:stretch/>
        </p:blipFill>
        <p:spPr>
          <a:xfrm>
            <a:off x="6101456" y="1518640"/>
            <a:ext cx="670488" cy="644125"/>
          </a:xfrm>
          <a:prstGeom prst="rect">
            <a:avLst/>
          </a:prstGeom>
          <a:noFill/>
          <a:ln>
            <a:noFill/>
          </a:ln>
        </p:spPr>
      </p:pic>
      <p:pic>
        <p:nvPicPr>
          <p:cNvPr id="214" name="Google Shape;214;g2cfa20568d1_0_0"/>
          <p:cNvPicPr preferRelativeResize="0"/>
          <p:nvPr/>
        </p:nvPicPr>
        <p:blipFill rotWithShape="1">
          <a:blip r:embed="rId6">
            <a:alphaModFix/>
          </a:blip>
          <a:srcRect/>
          <a:stretch/>
        </p:blipFill>
        <p:spPr>
          <a:xfrm>
            <a:off x="8417046" y="1497224"/>
            <a:ext cx="644125" cy="653786"/>
          </a:xfrm>
          <a:prstGeom prst="rect">
            <a:avLst/>
          </a:prstGeom>
          <a:noFill/>
          <a:ln>
            <a:noFill/>
          </a:ln>
        </p:spPr>
      </p:pic>
      <p:pic>
        <p:nvPicPr>
          <p:cNvPr id="215" name="Google Shape;215;g2cfa20568d1_0_0"/>
          <p:cNvPicPr preferRelativeResize="0"/>
          <p:nvPr/>
        </p:nvPicPr>
        <p:blipFill rotWithShape="1">
          <a:blip r:embed="rId7">
            <a:alphaModFix/>
          </a:blip>
          <a:srcRect/>
          <a:stretch/>
        </p:blipFill>
        <p:spPr>
          <a:xfrm>
            <a:off x="10873149" y="1498412"/>
            <a:ext cx="644125" cy="616650"/>
          </a:xfrm>
          <a:prstGeom prst="rect">
            <a:avLst/>
          </a:prstGeom>
          <a:noFill/>
          <a:ln>
            <a:noFill/>
          </a:ln>
        </p:spPr>
      </p:pic>
      <p:grpSp>
        <p:nvGrpSpPr>
          <p:cNvPr id="216" name="Google Shape;216;g2cfa20568d1_0_0"/>
          <p:cNvGrpSpPr/>
          <p:nvPr/>
        </p:nvGrpSpPr>
        <p:grpSpPr>
          <a:xfrm>
            <a:off x="2925969" y="4294119"/>
            <a:ext cx="2322449" cy="1849206"/>
            <a:chOff x="2716119" y="5522645"/>
            <a:chExt cx="2322914" cy="1573792"/>
          </a:xfrm>
        </p:grpSpPr>
        <p:pic>
          <p:nvPicPr>
            <p:cNvPr id="217" name="Google Shape;217;g2cfa20568d1_0_0"/>
            <p:cNvPicPr preferRelativeResize="0"/>
            <p:nvPr/>
          </p:nvPicPr>
          <p:blipFill rotWithShape="1">
            <a:blip r:embed="rId8">
              <a:alphaModFix/>
            </a:blip>
            <a:srcRect/>
            <a:stretch/>
          </p:blipFill>
          <p:spPr>
            <a:xfrm>
              <a:off x="2718226" y="5522645"/>
              <a:ext cx="2320807" cy="1524175"/>
            </a:xfrm>
            <a:prstGeom prst="rect">
              <a:avLst/>
            </a:prstGeom>
            <a:noFill/>
            <a:ln>
              <a:noFill/>
            </a:ln>
          </p:spPr>
        </p:pic>
        <p:sp>
          <p:nvSpPr>
            <p:cNvPr id="218" name="Google Shape;218;g2cfa20568d1_0_0"/>
            <p:cNvSpPr txBox="1"/>
            <p:nvPr/>
          </p:nvSpPr>
          <p:spPr>
            <a:xfrm>
              <a:off x="2716119" y="5532532"/>
              <a:ext cx="2276400" cy="23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800" b="1" i="0" u="none" strike="noStrike" cap="none" dirty="0">
                  <a:solidFill>
                    <a:srgbClr val="0F2741"/>
                  </a:solidFill>
                  <a:highlight>
                    <a:srgbClr val="FFFFFF"/>
                  </a:highlight>
                  <a:latin typeface="Arial"/>
                  <a:ea typeface="Arial"/>
                  <a:cs typeface="Arial"/>
                  <a:sym typeface="Arial"/>
                </a:rPr>
                <a:t>Artificial intelligence (AI) adoption rate in supply chain in 2022 and 2025</a:t>
              </a:r>
              <a:endParaRPr sz="800" b="1" i="0" u="none" strike="noStrike" cap="none" dirty="0">
                <a:solidFill>
                  <a:schemeClr val="dk1"/>
                </a:solidFill>
                <a:latin typeface="Calibri"/>
                <a:ea typeface="Calibri"/>
                <a:cs typeface="Calibri"/>
                <a:sym typeface="Calibri"/>
              </a:endParaRPr>
            </a:p>
          </p:txBody>
        </p:sp>
        <p:sp>
          <p:nvSpPr>
            <p:cNvPr id="219" name="Google Shape;219;g2cfa20568d1_0_0"/>
            <p:cNvSpPr txBox="1"/>
            <p:nvPr/>
          </p:nvSpPr>
          <p:spPr>
            <a:xfrm>
              <a:off x="2759861" y="6865437"/>
              <a:ext cx="2276400" cy="231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0F2741"/>
                  </a:solidFill>
                  <a:highlight>
                    <a:srgbClr val="FFFFFF"/>
                  </a:highlight>
                  <a:latin typeface="Arial"/>
                  <a:ea typeface="Arial"/>
                  <a:cs typeface="Arial"/>
                  <a:sym typeface="Arial"/>
                </a:rPr>
                <a:t>Source: Statista</a:t>
              </a:r>
              <a:endParaRPr sz="600" b="1" i="0" u="none" strike="noStrike" cap="none">
                <a:solidFill>
                  <a:schemeClr val="dk1"/>
                </a:solidFill>
                <a:latin typeface="Calibri"/>
                <a:ea typeface="Calibri"/>
                <a:cs typeface="Calibri"/>
                <a:sym typeface="Calibri"/>
              </a:endParaRPr>
            </a:p>
          </p:txBody>
        </p:sp>
      </p:grpSp>
      <p:grpSp>
        <p:nvGrpSpPr>
          <p:cNvPr id="220" name="Google Shape;220;g2cfa20568d1_0_0"/>
          <p:cNvGrpSpPr/>
          <p:nvPr/>
        </p:nvGrpSpPr>
        <p:grpSpPr>
          <a:xfrm>
            <a:off x="9786033" y="4212338"/>
            <a:ext cx="2322345" cy="1715457"/>
            <a:chOff x="9766225" y="5137340"/>
            <a:chExt cx="2322345" cy="1637043"/>
          </a:xfrm>
        </p:grpSpPr>
        <p:pic>
          <p:nvPicPr>
            <p:cNvPr id="221" name="Google Shape;221;g2cfa20568d1_0_0"/>
            <p:cNvPicPr preferRelativeResize="0"/>
            <p:nvPr/>
          </p:nvPicPr>
          <p:blipFill rotWithShape="1">
            <a:blip r:embed="rId9">
              <a:alphaModFix/>
            </a:blip>
            <a:srcRect/>
            <a:stretch/>
          </p:blipFill>
          <p:spPr>
            <a:xfrm>
              <a:off x="9812170" y="5282074"/>
              <a:ext cx="2276400" cy="1492309"/>
            </a:xfrm>
            <a:prstGeom prst="rect">
              <a:avLst/>
            </a:prstGeom>
            <a:noFill/>
            <a:ln>
              <a:noFill/>
            </a:ln>
          </p:spPr>
        </p:pic>
        <p:sp>
          <p:nvSpPr>
            <p:cNvPr id="222" name="Google Shape;222;g2cfa20568d1_0_0"/>
            <p:cNvSpPr txBox="1"/>
            <p:nvPr/>
          </p:nvSpPr>
          <p:spPr>
            <a:xfrm>
              <a:off x="9766225" y="5137340"/>
              <a:ext cx="2232000" cy="18120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highlight>
                    <a:schemeClr val="lt1"/>
                  </a:highlight>
                  <a:latin typeface="Calibri"/>
                  <a:ea typeface="Calibri"/>
                  <a:cs typeface="Calibri"/>
                  <a:sym typeface="Calibri"/>
                </a:rPr>
                <a:t>Supply Chain Resiliency is important</a:t>
              </a:r>
              <a:endParaRPr sz="900" b="1" i="0" u="none" strike="noStrike" cap="none">
                <a:solidFill>
                  <a:schemeClr val="dk1"/>
                </a:solidFill>
                <a:highlight>
                  <a:schemeClr val="lt1"/>
                </a:highlight>
                <a:latin typeface="Calibri"/>
                <a:ea typeface="Calibri"/>
                <a:cs typeface="Calibri"/>
                <a:sym typeface="Calibri"/>
              </a:endParaRPr>
            </a:p>
          </p:txBody>
        </p:sp>
      </p:grpSp>
      <p:grpSp>
        <p:nvGrpSpPr>
          <p:cNvPr id="8" name="Group 7">
            <a:extLst>
              <a:ext uri="{FF2B5EF4-FFF2-40B4-BE49-F238E27FC236}">
                <a16:creationId xmlns:a16="http://schemas.microsoft.com/office/drawing/2014/main" id="{23FE94CE-B5D2-FC1E-069F-85866D1C3D65}"/>
              </a:ext>
            </a:extLst>
          </p:cNvPr>
          <p:cNvGrpSpPr/>
          <p:nvPr/>
        </p:nvGrpSpPr>
        <p:grpSpPr>
          <a:xfrm>
            <a:off x="177801" y="4394417"/>
            <a:ext cx="2173954" cy="1728488"/>
            <a:chOff x="177801" y="4394417"/>
            <a:chExt cx="2173954" cy="1728488"/>
          </a:xfrm>
        </p:grpSpPr>
        <p:pic>
          <p:nvPicPr>
            <p:cNvPr id="223" name="Google Shape;223;g2cfa20568d1_0_0"/>
            <p:cNvPicPr preferRelativeResize="0"/>
            <p:nvPr/>
          </p:nvPicPr>
          <p:blipFill rotWithShape="1">
            <a:blip r:embed="rId10">
              <a:alphaModFix/>
            </a:blip>
            <a:srcRect l="-1" t="30302" r="37066" b="231"/>
            <a:stretch/>
          </p:blipFill>
          <p:spPr>
            <a:xfrm>
              <a:off x="239651" y="4431030"/>
              <a:ext cx="2112103" cy="1674043"/>
            </a:xfrm>
            <a:prstGeom prst="rect">
              <a:avLst/>
            </a:prstGeom>
            <a:noFill/>
            <a:ln>
              <a:noFill/>
            </a:ln>
          </p:spPr>
        </p:pic>
        <p:sp>
          <p:nvSpPr>
            <p:cNvPr id="4" name="Google Shape;218;g2cfa20568d1_0_0">
              <a:extLst>
                <a:ext uri="{FF2B5EF4-FFF2-40B4-BE49-F238E27FC236}">
                  <a16:creationId xmlns:a16="http://schemas.microsoft.com/office/drawing/2014/main" id="{C9174027-0010-3D7B-026D-6D7D09156926}"/>
                </a:ext>
              </a:extLst>
            </p:cNvPr>
            <p:cNvSpPr txBox="1"/>
            <p:nvPr/>
          </p:nvSpPr>
          <p:spPr>
            <a:xfrm>
              <a:off x="177801" y="4394417"/>
              <a:ext cx="1803400"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r>
                <a:rPr lang="en-US" sz="800" b="1" dirty="0">
                  <a:solidFill>
                    <a:schemeClr val="bg1"/>
                  </a:solidFill>
                </a:rPr>
                <a:t>Global Supply Chain as a Service Market size</a:t>
              </a:r>
              <a:endParaRPr sz="800" b="1" dirty="0">
                <a:solidFill>
                  <a:schemeClr val="bg1"/>
                </a:solidFill>
                <a:sym typeface="Calibri"/>
              </a:endParaRPr>
            </a:p>
          </p:txBody>
        </p:sp>
        <p:sp>
          <p:nvSpPr>
            <p:cNvPr id="5" name="Google Shape;218;g2cfa20568d1_0_0">
              <a:extLst>
                <a:ext uri="{FF2B5EF4-FFF2-40B4-BE49-F238E27FC236}">
                  <a16:creationId xmlns:a16="http://schemas.microsoft.com/office/drawing/2014/main" id="{34689FF8-1E26-6D5E-D925-E2CBD7AC7DC9}"/>
                </a:ext>
              </a:extLst>
            </p:cNvPr>
            <p:cNvSpPr txBox="1"/>
            <p:nvPr/>
          </p:nvSpPr>
          <p:spPr>
            <a:xfrm>
              <a:off x="944881" y="5987192"/>
              <a:ext cx="1406874" cy="13571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SzPts val="1200"/>
                <a:buNone/>
                <a:defRPr sz="1200">
                  <a:latin typeface="Calibri"/>
                  <a:ea typeface="Calibri"/>
                  <a:cs typeface="Calibri"/>
                </a:defRPr>
              </a:lvl1pPr>
            </a:lstStyle>
            <a:p>
              <a:pPr algn="r"/>
              <a:r>
                <a:rPr lang="en-US" sz="500" b="1" dirty="0">
                  <a:solidFill>
                    <a:schemeClr val="bg1"/>
                  </a:solidFill>
                </a:rPr>
                <a:t>Source: Verifiedmarketresearch.com</a:t>
              </a:r>
              <a:endParaRPr sz="500" b="1" dirty="0">
                <a:solidFill>
                  <a:schemeClr val="bg1"/>
                </a:solidFill>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FB637BA-C5C7-7649-D266-09B78E2F8509}"/>
              </a:ext>
            </a:extLst>
          </p:cNvPr>
          <p:cNvSpPr/>
          <p:nvPr/>
        </p:nvSpPr>
        <p:spPr>
          <a:xfrm>
            <a:off x="417345" y="2344363"/>
            <a:ext cx="2016000" cy="28247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Strategy</a:t>
            </a:r>
          </a:p>
          <a:p>
            <a:pPr marL="285750" indent="-285750">
              <a:buFont typeface="Arial" panose="020B0604020202020204" pitchFamily="34" charset="0"/>
              <a:buChar char="•"/>
            </a:pPr>
            <a:r>
              <a:rPr lang="en-US" sz="1200" dirty="0">
                <a:solidFill>
                  <a:sysClr val="windowText" lastClr="000000"/>
                </a:solidFill>
              </a:rPr>
              <a:t>Network Strategy &amp; optimization</a:t>
            </a:r>
          </a:p>
          <a:p>
            <a:pPr marL="285750" indent="-285750">
              <a:buFont typeface="Arial" panose="020B0604020202020204" pitchFamily="34" charset="0"/>
              <a:buChar char="•"/>
            </a:pPr>
            <a:r>
              <a:rPr lang="en-US" sz="1200" dirty="0">
                <a:solidFill>
                  <a:sysClr val="windowText" lastClr="000000"/>
                </a:solidFill>
              </a:rPr>
              <a:t>Inventory optimization</a:t>
            </a:r>
          </a:p>
          <a:p>
            <a:pPr marL="285750" indent="-285750">
              <a:buFont typeface="Arial" panose="020B0604020202020204" pitchFamily="34" charset="0"/>
              <a:buChar char="•"/>
            </a:pPr>
            <a:r>
              <a:rPr lang="en-US" sz="1200" dirty="0">
                <a:solidFill>
                  <a:sysClr val="windowText" lastClr="000000"/>
                </a:solidFill>
              </a:rPr>
              <a:t>Procurement strategy</a:t>
            </a:r>
          </a:p>
          <a:p>
            <a:pPr marL="285750" indent="-285750">
              <a:buFont typeface="Arial" panose="020B0604020202020204" pitchFamily="34" charset="0"/>
              <a:buChar char="•"/>
            </a:pPr>
            <a:r>
              <a:rPr lang="en-US" sz="1200" dirty="0">
                <a:solidFill>
                  <a:sysClr val="windowText" lastClr="000000"/>
                </a:solidFill>
              </a:rPr>
              <a:t>Supply Chain Risk Management</a:t>
            </a:r>
          </a:p>
          <a:p>
            <a:pPr marL="285750" indent="-285750">
              <a:buFont typeface="Arial" panose="020B0604020202020204" pitchFamily="34" charset="0"/>
              <a:buChar char="•"/>
            </a:pPr>
            <a:r>
              <a:rPr lang="en-US" sz="1200" dirty="0">
                <a:solidFill>
                  <a:sysClr val="windowText" lastClr="000000"/>
                </a:solidFill>
              </a:rPr>
              <a:t>Opportunity assessment</a:t>
            </a:r>
          </a:p>
          <a:p>
            <a:pPr marL="285750" indent="-285750">
              <a:buFont typeface="Arial" panose="020B0604020202020204" pitchFamily="34" charset="0"/>
              <a:buChar char="•"/>
            </a:pPr>
            <a:r>
              <a:rPr lang="en-US" sz="1200" dirty="0">
                <a:solidFill>
                  <a:sysClr val="windowText" lastClr="000000"/>
                </a:solidFill>
              </a:rPr>
              <a:t>Sustainability &amp; ESG</a:t>
            </a:r>
          </a:p>
          <a:p>
            <a:pPr marL="285750" indent="-285750">
              <a:buFont typeface="Arial" panose="020B0604020202020204" pitchFamily="34" charset="0"/>
              <a:buChar char="•"/>
            </a:pPr>
            <a:r>
              <a:rPr lang="en-US" sz="1200" dirty="0">
                <a:solidFill>
                  <a:sysClr val="windowText" lastClr="000000"/>
                </a:solidFill>
              </a:rPr>
              <a:t>Research &amp; Intelligence</a:t>
            </a:r>
          </a:p>
          <a:p>
            <a:pPr marL="285750" indent="-285750">
              <a:buFont typeface="Arial" panose="020B0604020202020204" pitchFamily="34" charset="0"/>
              <a:buChar char="•"/>
            </a:pPr>
            <a:endParaRPr lang="en-US" sz="1200" dirty="0">
              <a:solidFill>
                <a:sysClr val="windowText" lastClr="000000"/>
              </a:solidFill>
            </a:endParaRPr>
          </a:p>
        </p:txBody>
      </p:sp>
      <p:sp>
        <p:nvSpPr>
          <p:cNvPr id="15" name="Rectangle 14">
            <a:extLst>
              <a:ext uri="{FF2B5EF4-FFF2-40B4-BE49-F238E27FC236}">
                <a16:creationId xmlns:a16="http://schemas.microsoft.com/office/drawing/2014/main" id="{E08635ED-2A8F-D362-F126-78F89A5E2897}"/>
              </a:ext>
            </a:extLst>
          </p:cNvPr>
          <p:cNvSpPr/>
          <p:nvPr/>
        </p:nvSpPr>
        <p:spPr>
          <a:xfrm>
            <a:off x="270230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Demand Planning and Management</a:t>
            </a:r>
          </a:p>
          <a:p>
            <a:pPr marL="285750" indent="-285750">
              <a:buFont typeface="Arial" panose="020B0604020202020204" pitchFamily="34" charset="0"/>
              <a:buChar char="•"/>
            </a:pPr>
            <a:r>
              <a:rPr lang="en-US" sz="1200" dirty="0">
                <a:solidFill>
                  <a:sysClr val="windowText" lastClr="000000"/>
                </a:solidFill>
              </a:rPr>
              <a:t>Sales &amp; Operations Planning &amp; Management</a:t>
            </a:r>
          </a:p>
          <a:p>
            <a:pPr marL="285750" indent="-285750">
              <a:buFont typeface="Arial" panose="020B0604020202020204" pitchFamily="34" charset="0"/>
              <a:buChar char="•"/>
            </a:pPr>
            <a:r>
              <a:rPr lang="en-US" sz="1200" dirty="0">
                <a:solidFill>
                  <a:sysClr val="windowText" lastClr="000000"/>
                </a:solidFill>
              </a:rPr>
              <a:t>Inventory Planning &amp; Management</a:t>
            </a:r>
          </a:p>
          <a:p>
            <a:pPr marL="285750" indent="-285750">
              <a:buFont typeface="Arial" panose="020B0604020202020204" pitchFamily="34" charset="0"/>
              <a:buChar char="•"/>
            </a:pPr>
            <a:r>
              <a:rPr lang="en-US" sz="1200" dirty="0">
                <a:solidFill>
                  <a:sysClr val="windowText" lastClr="000000"/>
                </a:solidFill>
              </a:rPr>
              <a:t>Production Planning &amp; Scheduling</a:t>
            </a:r>
          </a:p>
          <a:p>
            <a:pPr marL="285750" indent="-285750">
              <a:buFont typeface="Arial" panose="020B0604020202020204" pitchFamily="34" charset="0"/>
              <a:buChar char="•"/>
            </a:pPr>
            <a:r>
              <a:rPr lang="en-US" sz="1200" dirty="0">
                <a:solidFill>
                  <a:sysClr val="windowText" lastClr="000000"/>
                </a:solidFill>
              </a:rPr>
              <a:t>Procurement Planning &amp; Management</a:t>
            </a:r>
          </a:p>
          <a:p>
            <a:pPr marL="285750" indent="-285750">
              <a:buFont typeface="Arial" panose="020B0604020202020204" pitchFamily="34" charset="0"/>
              <a:buChar char="•"/>
            </a:pPr>
            <a:endParaRPr lang="en-US" sz="1200" dirty="0">
              <a:solidFill>
                <a:sysClr val="windowText" lastClr="000000"/>
              </a:solidFill>
            </a:endParaRPr>
          </a:p>
        </p:txBody>
      </p:sp>
      <p:sp>
        <p:nvSpPr>
          <p:cNvPr id="16" name="Rectangle 15">
            <a:extLst>
              <a:ext uri="{FF2B5EF4-FFF2-40B4-BE49-F238E27FC236}">
                <a16:creationId xmlns:a16="http://schemas.microsoft.com/office/drawing/2014/main" id="{F2F75109-A036-4AE6-ED05-BD4F4A4DFF1C}"/>
              </a:ext>
            </a:extLst>
          </p:cNvPr>
          <p:cNvSpPr/>
          <p:nvPr/>
        </p:nvSpPr>
        <p:spPr>
          <a:xfrm>
            <a:off x="7272210"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Digital Supply Chain</a:t>
            </a:r>
          </a:p>
          <a:p>
            <a:pPr marL="285750" indent="-285750">
              <a:buFont typeface="Arial" panose="020B0604020202020204" pitchFamily="34" charset="0"/>
              <a:buChar char="•"/>
            </a:pPr>
            <a:r>
              <a:rPr lang="en-US" sz="1200" dirty="0">
                <a:solidFill>
                  <a:sysClr val="windowText" lastClr="000000"/>
                </a:solidFill>
              </a:rPr>
              <a:t>Supply Chain Simulations</a:t>
            </a:r>
          </a:p>
          <a:p>
            <a:pPr marL="285750" indent="-285750">
              <a:buFont typeface="Arial" panose="020B0604020202020204" pitchFamily="34" charset="0"/>
              <a:buChar char="•"/>
            </a:pPr>
            <a:r>
              <a:rPr lang="en-US" sz="1200" dirty="0">
                <a:solidFill>
                  <a:sysClr val="windowText" lastClr="000000"/>
                </a:solidFill>
              </a:rPr>
              <a:t>Supply Chain Apps and APIs</a:t>
            </a:r>
          </a:p>
          <a:p>
            <a:pPr marL="285750" indent="-285750">
              <a:buFont typeface="Arial" panose="020B0604020202020204" pitchFamily="34" charset="0"/>
              <a:buChar char="•"/>
            </a:pPr>
            <a:r>
              <a:rPr lang="en-US" sz="1200" dirty="0">
                <a:solidFill>
                  <a:sysClr val="windowText" lastClr="000000"/>
                </a:solidFill>
              </a:rPr>
              <a:t>Supply Chain Visibility through RFID, QR codes and bar codes</a:t>
            </a:r>
          </a:p>
          <a:p>
            <a:pPr marL="285750" indent="-285750">
              <a:buFont typeface="Arial" panose="020B0604020202020204" pitchFamily="34" charset="0"/>
              <a:buChar char="•"/>
            </a:pPr>
            <a:r>
              <a:rPr lang="en-US" sz="1200" dirty="0">
                <a:solidFill>
                  <a:sysClr val="windowText" lastClr="000000"/>
                </a:solidFill>
              </a:rPr>
              <a:t>Telematics</a:t>
            </a:r>
          </a:p>
          <a:p>
            <a:pPr marL="285750" indent="-285750">
              <a:buFont typeface="Arial" panose="020B0604020202020204" pitchFamily="34" charset="0"/>
              <a:buChar char="•"/>
            </a:pPr>
            <a:r>
              <a:rPr lang="en-US" sz="1200" dirty="0">
                <a:solidFill>
                  <a:sysClr val="windowText" lastClr="000000"/>
                </a:solidFill>
              </a:rPr>
              <a:t>Solver Integrations for Optimization</a:t>
            </a:r>
          </a:p>
        </p:txBody>
      </p:sp>
      <p:sp>
        <p:nvSpPr>
          <p:cNvPr id="17" name="Rectangle 16">
            <a:extLst>
              <a:ext uri="{FF2B5EF4-FFF2-40B4-BE49-F238E27FC236}">
                <a16:creationId xmlns:a16="http://schemas.microsoft.com/office/drawing/2014/main" id="{521A5470-7F5B-5754-CCBA-9E8E7B07832A}"/>
              </a:ext>
            </a:extLst>
          </p:cNvPr>
          <p:cNvSpPr/>
          <p:nvPr/>
        </p:nvSpPr>
        <p:spPr>
          <a:xfrm>
            <a:off x="498725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Data Strategy</a:t>
            </a:r>
          </a:p>
          <a:p>
            <a:pPr marL="285750" indent="-285750">
              <a:buFont typeface="Arial" panose="020B0604020202020204" pitchFamily="34" charset="0"/>
              <a:buChar char="•"/>
            </a:pPr>
            <a:r>
              <a:rPr lang="en-US" sz="1200" dirty="0">
                <a:solidFill>
                  <a:sysClr val="windowText" lastClr="000000"/>
                </a:solidFill>
              </a:rPr>
              <a:t>Supply Chain Diagnostics</a:t>
            </a:r>
          </a:p>
          <a:p>
            <a:pPr marL="285750" indent="-285750">
              <a:buFont typeface="Arial" panose="020B0604020202020204" pitchFamily="34" charset="0"/>
              <a:buChar char="•"/>
            </a:pPr>
            <a:r>
              <a:rPr lang="en-US" sz="1200" dirty="0">
                <a:solidFill>
                  <a:sysClr val="windowText" lastClr="000000"/>
                </a:solidFill>
              </a:rPr>
              <a:t>Supply Chain Analytics (AI, machine learning and advanced analytics)</a:t>
            </a:r>
          </a:p>
          <a:p>
            <a:pPr marL="285750" indent="-285750">
              <a:buFont typeface="Arial" panose="020B0604020202020204" pitchFamily="34" charset="0"/>
              <a:buChar char="•"/>
            </a:pPr>
            <a:r>
              <a:rPr lang="en-US" sz="1200" dirty="0">
                <a:solidFill>
                  <a:sysClr val="windowText" lastClr="000000"/>
                </a:solidFill>
              </a:rPr>
              <a:t>Procurement Analytics</a:t>
            </a:r>
          </a:p>
          <a:p>
            <a:pPr marL="285750" indent="-285750">
              <a:buFont typeface="Arial" panose="020B0604020202020204" pitchFamily="34" charset="0"/>
              <a:buChar char="•"/>
            </a:pPr>
            <a:r>
              <a:rPr lang="en-US" sz="1200" dirty="0">
                <a:solidFill>
                  <a:sysClr val="windowText" lastClr="000000"/>
                </a:solidFill>
              </a:rPr>
              <a:t>Supply Chain master data management</a:t>
            </a:r>
          </a:p>
          <a:p>
            <a:pPr marL="285750" indent="-285750">
              <a:buFont typeface="Arial" panose="020B0604020202020204" pitchFamily="34" charset="0"/>
              <a:buChar char="•"/>
            </a:pPr>
            <a:r>
              <a:rPr lang="en-US" sz="1200" dirty="0">
                <a:solidFill>
                  <a:sysClr val="windowText" lastClr="000000"/>
                </a:solidFill>
              </a:rPr>
              <a:t>Data Governance</a:t>
            </a:r>
          </a:p>
          <a:p>
            <a:pPr marL="285750" indent="-285750">
              <a:buFont typeface="Arial" panose="020B0604020202020204" pitchFamily="34" charset="0"/>
              <a:buChar char="•"/>
            </a:pPr>
            <a:r>
              <a:rPr lang="en-US" sz="1200" dirty="0">
                <a:solidFill>
                  <a:sysClr val="windowText" lastClr="000000"/>
                </a:solidFill>
              </a:rPr>
              <a:t>Visualization</a:t>
            </a:r>
          </a:p>
          <a:p>
            <a:pPr marL="285750" indent="-285750">
              <a:buFont typeface="Arial" panose="020B0604020202020204" pitchFamily="34" charset="0"/>
              <a:buChar char="•"/>
            </a:pPr>
            <a:r>
              <a:rPr lang="en-US" sz="1200" dirty="0">
                <a:solidFill>
                  <a:sysClr val="windowText" lastClr="000000"/>
                </a:solidFill>
              </a:rPr>
              <a:t>AI adoption</a:t>
            </a: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18" name="Rectangle 17">
            <a:extLst>
              <a:ext uri="{FF2B5EF4-FFF2-40B4-BE49-F238E27FC236}">
                <a16:creationId xmlns:a16="http://schemas.microsoft.com/office/drawing/2014/main" id="{4D6B4902-D07F-2D54-4290-07F9154D1BBF}"/>
              </a:ext>
            </a:extLst>
          </p:cNvPr>
          <p:cNvSpPr/>
          <p:nvPr/>
        </p:nvSpPr>
        <p:spPr>
          <a:xfrm>
            <a:off x="9557165" y="2344364"/>
            <a:ext cx="2016000" cy="28247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r>
              <a:rPr lang="en-US" sz="1200" dirty="0">
                <a:solidFill>
                  <a:sysClr val="windowText" lastClr="000000"/>
                </a:solidFill>
              </a:rPr>
              <a:t>Supply Chain Master Class</a:t>
            </a:r>
          </a:p>
          <a:p>
            <a:pPr marL="285750" indent="-285750">
              <a:buFont typeface="Arial" panose="020B0604020202020204" pitchFamily="34" charset="0"/>
              <a:buChar char="•"/>
            </a:pPr>
            <a:r>
              <a:rPr lang="en-US" sz="1200" dirty="0">
                <a:solidFill>
                  <a:sysClr val="windowText" lastClr="000000"/>
                </a:solidFill>
              </a:rPr>
              <a:t>Bespoke learning programs</a:t>
            </a:r>
          </a:p>
          <a:p>
            <a:pPr marL="285750" indent="-285750">
              <a:buFont typeface="Arial" panose="020B0604020202020204" pitchFamily="34" charset="0"/>
              <a:buChar char="•"/>
            </a:pPr>
            <a:r>
              <a:rPr lang="en-US" sz="1200" dirty="0">
                <a:solidFill>
                  <a:sysClr val="windowText" lastClr="000000"/>
                </a:solidFill>
              </a:rPr>
              <a:t>Utilizing modern methods including Gamification and Case Study based</a:t>
            </a:r>
          </a:p>
          <a:p>
            <a:pPr marL="285750" indent="-285750">
              <a:buFont typeface="Arial" panose="020B0604020202020204" pitchFamily="34" charset="0"/>
              <a:buChar char="•"/>
            </a:pPr>
            <a:r>
              <a:rPr lang="en-US" sz="1200" dirty="0">
                <a:solidFill>
                  <a:sysClr val="windowText" lastClr="000000"/>
                </a:solidFill>
              </a:rPr>
              <a:t>Change Management</a:t>
            </a:r>
          </a:p>
        </p:txBody>
      </p:sp>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Service offerings</a:t>
            </a:r>
          </a:p>
        </p:txBody>
      </p:sp>
      <p:sp>
        <p:nvSpPr>
          <p:cNvPr id="9" name="Rectangle 8">
            <a:extLst>
              <a:ext uri="{FF2B5EF4-FFF2-40B4-BE49-F238E27FC236}">
                <a16:creationId xmlns:a16="http://schemas.microsoft.com/office/drawing/2014/main" id="{7FAB3DAB-7551-D08A-60A4-14CAB7B92480}"/>
              </a:ext>
            </a:extLst>
          </p:cNvPr>
          <p:cNvSpPr/>
          <p:nvPr/>
        </p:nvSpPr>
        <p:spPr>
          <a:xfrm>
            <a:off x="417345" y="1400783"/>
            <a:ext cx="2016000" cy="943583"/>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Strategy &amp; Planning</a:t>
            </a:r>
          </a:p>
        </p:txBody>
      </p:sp>
      <p:sp>
        <p:nvSpPr>
          <p:cNvPr id="10" name="Rectangle 9">
            <a:extLst>
              <a:ext uri="{FF2B5EF4-FFF2-40B4-BE49-F238E27FC236}">
                <a16:creationId xmlns:a16="http://schemas.microsoft.com/office/drawing/2014/main" id="{0F4A0FC4-8D49-055F-545D-61A6B8645E6A}"/>
              </a:ext>
            </a:extLst>
          </p:cNvPr>
          <p:cNvSpPr/>
          <p:nvPr/>
        </p:nvSpPr>
        <p:spPr>
          <a:xfrm>
            <a:off x="2701475" y="1400783"/>
            <a:ext cx="2016000" cy="943583"/>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Chain-as-a-Service</a:t>
            </a:r>
          </a:p>
        </p:txBody>
      </p:sp>
      <p:sp>
        <p:nvSpPr>
          <p:cNvPr id="11" name="Rectangle 10">
            <a:extLst>
              <a:ext uri="{FF2B5EF4-FFF2-40B4-BE49-F238E27FC236}">
                <a16:creationId xmlns:a16="http://schemas.microsoft.com/office/drawing/2014/main" id="{1C44C553-5016-25C4-E1C4-0164B5B1C1EF}"/>
              </a:ext>
            </a:extLst>
          </p:cNvPr>
          <p:cNvSpPr/>
          <p:nvPr/>
        </p:nvSpPr>
        <p:spPr>
          <a:xfrm>
            <a:off x="4985605" y="1400783"/>
            <a:ext cx="2016000" cy="94358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Data Analytics </a:t>
            </a:r>
          </a:p>
          <a:p>
            <a:pPr algn="ctr"/>
            <a:r>
              <a:rPr lang="en-US" sz="1400" b="1" dirty="0"/>
              <a:t>&amp; AI</a:t>
            </a:r>
          </a:p>
        </p:txBody>
      </p:sp>
      <p:sp>
        <p:nvSpPr>
          <p:cNvPr id="12" name="Rectangle 11">
            <a:extLst>
              <a:ext uri="{FF2B5EF4-FFF2-40B4-BE49-F238E27FC236}">
                <a16:creationId xmlns:a16="http://schemas.microsoft.com/office/drawing/2014/main" id="{06361CEF-1751-F7E6-232D-BFA14422A311}"/>
              </a:ext>
            </a:extLst>
          </p:cNvPr>
          <p:cNvSpPr/>
          <p:nvPr/>
        </p:nvSpPr>
        <p:spPr>
          <a:xfrm>
            <a:off x="7269735" y="1400783"/>
            <a:ext cx="2016000" cy="943583"/>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a:t>
            </a:r>
          </a:p>
          <a:p>
            <a:pPr algn="ctr"/>
            <a:r>
              <a:rPr lang="en-US" sz="1400" b="1" dirty="0"/>
              <a:t>Technology</a:t>
            </a:r>
          </a:p>
        </p:txBody>
      </p:sp>
      <p:sp>
        <p:nvSpPr>
          <p:cNvPr id="13" name="Rectangle 12">
            <a:extLst>
              <a:ext uri="{FF2B5EF4-FFF2-40B4-BE49-F238E27FC236}">
                <a16:creationId xmlns:a16="http://schemas.microsoft.com/office/drawing/2014/main" id="{7D47B385-2A9E-B640-D8F1-A4D7A0BCCA4C}"/>
              </a:ext>
            </a:extLst>
          </p:cNvPr>
          <p:cNvSpPr/>
          <p:nvPr/>
        </p:nvSpPr>
        <p:spPr>
          <a:xfrm>
            <a:off x="9553863" y="1400783"/>
            <a:ext cx="2016000" cy="94358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t>Supply Chain Training &amp; Development</a:t>
            </a:r>
          </a:p>
        </p:txBody>
      </p:sp>
      <p:sp>
        <p:nvSpPr>
          <p:cNvPr id="4" name="Oval 3">
            <a:extLst>
              <a:ext uri="{FF2B5EF4-FFF2-40B4-BE49-F238E27FC236}">
                <a16:creationId xmlns:a16="http://schemas.microsoft.com/office/drawing/2014/main" id="{E1B42C18-340F-00D1-71EE-B665082DA954}"/>
              </a:ext>
            </a:extLst>
          </p:cNvPr>
          <p:cNvSpPr/>
          <p:nvPr/>
        </p:nvSpPr>
        <p:spPr>
          <a:xfrm>
            <a:off x="3367611" y="2033081"/>
            <a:ext cx="661600" cy="661593"/>
          </a:xfrm>
          <a:prstGeom prst="ellipse">
            <a:avLst/>
          </a:prstGeom>
          <a:blipFill>
            <a:blip r:embed="rId2">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4">
              <a:tint val="50000"/>
              <a:hueOff val="2381266"/>
              <a:satOff val="5428"/>
              <a:lumOff val="3514"/>
              <a:alphaOff val="0"/>
            </a:schemeClr>
          </a:effectRef>
          <a:fontRef idx="minor">
            <a:schemeClr val="lt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888968AD-67FF-1873-E103-8BFFF80A6941}"/>
              </a:ext>
            </a:extLst>
          </p:cNvPr>
          <p:cNvSpPr/>
          <p:nvPr/>
        </p:nvSpPr>
        <p:spPr>
          <a:xfrm>
            <a:off x="5651741" y="2033081"/>
            <a:ext cx="661600" cy="661593"/>
          </a:xfrm>
          <a:prstGeom prst="ellipse">
            <a:avLst/>
          </a:prstGeom>
          <a:blipFill>
            <a:blip r:embed="rId3" cstate="print">
              <a:extLst>
                <a:ext uri="{28A0092B-C50C-407E-A947-70E740481C1C}">
                  <a14:useLocalDpi xmlns:a14="http://schemas.microsoft.com/office/drawing/2010/main" val="0"/>
                </a:ext>
              </a:extLst>
            </a:blip>
            <a:srcRect/>
            <a:stretch>
              <a:fillRect l="-3000" r="-3000"/>
            </a:stretch>
          </a:blipFill>
        </p:spPr>
        <p:style>
          <a:lnRef idx="2">
            <a:schemeClr val="lt1">
              <a:hueOff val="0"/>
              <a:satOff val="0"/>
              <a:lumOff val="0"/>
              <a:alphaOff val="0"/>
            </a:schemeClr>
          </a:lnRef>
          <a:fillRef idx="1">
            <a:scrgbClr r="0" g="0" b="0"/>
          </a:fillRef>
          <a:effectRef idx="0">
            <a:schemeClr val="accent4">
              <a:tint val="50000"/>
              <a:hueOff val="4762532"/>
              <a:satOff val="10856"/>
              <a:lumOff val="7029"/>
              <a:alphaOff val="0"/>
            </a:schemeClr>
          </a:effectRef>
          <a:fontRef idx="minor">
            <a:schemeClr val="lt1">
              <a:hueOff val="0"/>
              <a:satOff val="0"/>
              <a:lumOff val="0"/>
              <a:alphaOff val="0"/>
            </a:schemeClr>
          </a:fontRef>
        </p:style>
        <p:txBody>
          <a:bodyPr/>
          <a:lstStyle/>
          <a:p>
            <a:endParaRPr lang="en-US"/>
          </a:p>
        </p:txBody>
      </p:sp>
      <p:sp>
        <p:nvSpPr>
          <p:cNvPr id="6" name="Oval 5">
            <a:extLst>
              <a:ext uri="{FF2B5EF4-FFF2-40B4-BE49-F238E27FC236}">
                <a16:creationId xmlns:a16="http://schemas.microsoft.com/office/drawing/2014/main" id="{A773DD30-2129-64A0-662D-BDF7B67B6BE4}"/>
              </a:ext>
            </a:extLst>
          </p:cNvPr>
          <p:cNvSpPr/>
          <p:nvPr/>
        </p:nvSpPr>
        <p:spPr>
          <a:xfrm>
            <a:off x="7935871" y="2033081"/>
            <a:ext cx="661600" cy="661593"/>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7143798"/>
              <a:satOff val="16283"/>
              <a:lumOff val="10543"/>
              <a:alphaOff val="0"/>
            </a:schemeClr>
          </a:effectRef>
          <a:fontRef idx="minor">
            <a:schemeClr val="lt1">
              <a:hueOff val="0"/>
              <a:satOff val="0"/>
              <a:lumOff val="0"/>
              <a:alphaOff val="0"/>
            </a:schemeClr>
          </a:fontRef>
        </p:style>
        <p:txBody>
          <a:bodyPr/>
          <a:lstStyle/>
          <a:p>
            <a:endParaRPr lang="en-US"/>
          </a:p>
        </p:txBody>
      </p:sp>
      <p:sp>
        <p:nvSpPr>
          <p:cNvPr id="8" name="Oval 7">
            <a:extLst>
              <a:ext uri="{FF2B5EF4-FFF2-40B4-BE49-F238E27FC236}">
                <a16:creationId xmlns:a16="http://schemas.microsoft.com/office/drawing/2014/main" id="{03433C4F-31FD-3A95-15E7-85842E0C9C8B}"/>
              </a:ext>
            </a:extLst>
          </p:cNvPr>
          <p:cNvSpPr/>
          <p:nvPr/>
        </p:nvSpPr>
        <p:spPr>
          <a:xfrm>
            <a:off x="10219999" y="2110902"/>
            <a:ext cx="661600" cy="661593"/>
          </a:xfrm>
          <a:prstGeom prst="ellipse">
            <a:avLst/>
          </a:prstGeom>
          <a:blipFill>
            <a:blip r:embed="rId5">
              <a:extLst>
                <a:ext uri="{28A0092B-C50C-407E-A947-70E740481C1C}">
                  <a14:useLocalDpi xmlns:a14="http://schemas.microsoft.com/office/drawing/2010/main" val="0"/>
                </a:ext>
              </a:extLst>
            </a:blip>
            <a:srcRect/>
            <a:stretch>
              <a:fillRect l="-18000" r="-18000"/>
            </a:stretch>
          </a:blipFill>
        </p:spPr>
        <p:style>
          <a:lnRef idx="2">
            <a:schemeClr val="lt1">
              <a:hueOff val="0"/>
              <a:satOff val="0"/>
              <a:lumOff val="0"/>
              <a:alphaOff val="0"/>
            </a:schemeClr>
          </a:lnRef>
          <a:fillRef idx="1">
            <a:scrgbClr r="0" g="0" b="0"/>
          </a:fillRef>
          <a:effectRef idx="0">
            <a:schemeClr val="accent4">
              <a:tint val="50000"/>
              <a:hueOff val="11906329"/>
              <a:satOff val="27139"/>
              <a:lumOff val="17572"/>
              <a:alphaOff val="0"/>
            </a:schemeClr>
          </a:effectRef>
          <a:fontRef idx="minor">
            <a:schemeClr val="lt1">
              <a:hueOff val="0"/>
              <a:satOff val="0"/>
              <a:lumOff val="0"/>
              <a:alphaOff val="0"/>
            </a:schemeClr>
          </a:fontRef>
        </p:style>
        <p:txBody>
          <a:bodyPr/>
          <a:lstStyle/>
          <a:p>
            <a:endParaRPr lang="en-US"/>
          </a:p>
        </p:txBody>
      </p:sp>
      <p:sp>
        <p:nvSpPr>
          <p:cNvPr id="3" name="Oval 2">
            <a:extLst>
              <a:ext uri="{FF2B5EF4-FFF2-40B4-BE49-F238E27FC236}">
                <a16:creationId xmlns:a16="http://schemas.microsoft.com/office/drawing/2014/main" id="{EF98D6C5-4CC3-3A34-3820-23040B406C57}"/>
              </a:ext>
            </a:extLst>
          </p:cNvPr>
          <p:cNvSpPr/>
          <p:nvPr/>
        </p:nvSpPr>
        <p:spPr>
          <a:xfrm>
            <a:off x="1083481" y="2013568"/>
            <a:ext cx="661600" cy="661593"/>
          </a:xfrm>
          <a:prstGeom prst="ellipse">
            <a:avLst/>
          </a:prstGeom>
          <a:blipFill>
            <a:blip r:embed="rId6">
              <a:extLst>
                <a:ext uri="{28A0092B-C50C-407E-A947-70E740481C1C}">
                  <a14:useLocalDpi xmlns:a14="http://schemas.microsoft.com/office/drawing/2010/main" val="0"/>
                </a:ext>
              </a:extLst>
            </a:blip>
            <a:srcRect/>
            <a:stretch>
              <a:fillRect l="-22000" r="-22000"/>
            </a:stretch>
          </a:blipFill>
          <a:ln w="19050">
            <a:solidFill>
              <a:schemeClr val="bg1"/>
            </a:solidFill>
          </a:ln>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Strategy | Service | Data &amp; AI | Technology | Training</a:t>
            </a:r>
          </a:p>
        </p:txBody>
      </p:sp>
      <p:cxnSp>
        <p:nvCxnSpPr>
          <p:cNvPr id="20" name="Straight Arrow Connector 19">
            <a:extLst>
              <a:ext uri="{FF2B5EF4-FFF2-40B4-BE49-F238E27FC236}">
                <a16:creationId xmlns:a16="http://schemas.microsoft.com/office/drawing/2014/main" id="{FC15D53E-69B1-F5EA-9DD2-B21F6181BBA0}"/>
              </a:ext>
            </a:extLst>
          </p:cNvPr>
          <p:cNvCxnSpPr/>
          <p:nvPr/>
        </p:nvCxnSpPr>
        <p:spPr>
          <a:xfrm>
            <a:off x="417346" y="5622587"/>
            <a:ext cx="111303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5340E71-15D1-1D6E-03E1-9A118FB2B933}"/>
              </a:ext>
            </a:extLst>
          </p:cNvPr>
          <p:cNvSpPr/>
          <p:nvPr/>
        </p:nvSpPr>
        <p:spPr>
          <a:xfrm>
            <a:off x="2469468" y="5398850"/>
            <a:ext cx="7253063" cy="486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extensively leverage the </a:t>
            </a:r>
            <a:r>
              <a:rPr lang="en-US" sz="1600" b="1" dirty="0">
                <a:solidFill>
                  <a:schemeClr val="tx1"/>
                </a:solidFill>
              </a:rPr>
              <a:t>partner ecosystem </a:t>
            </a:r>
            <a:r>
              <a:rPr lang="en-US" sz="1600" dirty="0">
                <a:solidFill>
                  <a:schemeClr val="tx1"/>
                </a:solidFill>
              </a:rPr>
              <a:t>to augment our capabilities in the areas of Technology and Operations</a:t>
            </a:r>
          </a:p>
        </p:txBody>
      </p:sp>
    </p:spTree>
    <p:extLst>
      <p:ext uri="{BB962C8B-B14F-4D97-AF65-F5344CB8AC3E}">
        <p14:creationId xmlns:p14="http://schemas.microsoft.com/office/powerpoint/2010/main" val="393173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Why SCM Connect?</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grpSp>
        <p:nvGrpSpPr>
          <p:cNvPr id="2100" name="Group 2099">
            <a:extLst>
              <a:ext uri="{FF2B5EF4-FFF2-40B4-BE49-F238E27FC236}">
                <a16:creationId xmlns:a16="http://schemas.microsoft.com/office/drawing/2014/main" id="{66832C2D-78EA-05C1-3915-4D2A42BBA8DE}"/>
              </a:ext>
            </a:extLst>
          </p:cNvPr>
          <p:cNvGrpSpPr/>
          <p:nvPr/>
        </p:nvGrpSpPr>
        <p:grpSpPr>
          <a:xfrm>
            <a:off x="692078" y="2253567"/>
            <a:ext cx="1360714" cy="1806524"/>
            <a:chOff x="1197429" y="2253567"/>
            <a:chExt cx="1360714" cy="1806524"/>
          </a:xfrm>
        </p:grpSpPr>
        <p:grpSp>
          <p:nvGrpSpPr>
            <p:cNvPr id="16" name="Group 15">
              <a:extLst>
                <a:ext uri="{FF2B5EF4-FFF2-40B4-BE49-F238E27FC236}">
                  <a16:creationId xmlns:a16="http://schemas.microsoft.com/office/drawing/2014/main" id="{E139556F-E72C-33C5-298D-EFDBA9883F06}"/>
                </a:ext>
              </a:extLst>
            </p:cNvPr>
            <p:cNvGrpSpPr/>
            <p:nvPr/>
          </p:nvGrpSpPr>
          <p:grpSpPr>
            <a:xfrm>
              <a:off x="1197429" y="2688491"/>
              <a:ext cx="1360714" cy="1371600"/>
              <a:chOff x="1197429" y="2617371"/>
              <a:chExt cx="1360714" cy="1371600"/>
            </a:xfrm>
          </p:grpSpPr>
          <p:sp>
            <p:nvSpPr>
              <p:cNvPr id="7" name="Oval 6">
                <a:extLst>
                  <a:ext uri="{FF2B5EF4-FFF2-40B4-BE49-F238E27FC236}">
                    <a16:creationId xmlns:a16="http://schemas.microsoft.com/office/drawing/2014/main" id="{C9B4FEC0-2FEE-E12E-4420-536E952E12D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tial Circle 14">
                <a:extLst>
                  <a:ext uri="{FF2B5EF4-FFF2-40B4-BE49-F238E27FC236}">
                    <a16:creationId xmlns:a16="http://schemas.microsoft.com/office/drawing/2014/main" id="{C97B9141-0774-9A7B-3397-07FC6482C103}"/>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endParaRPr lang="en-US" dirty="0">
                  <a:solidFill>
                    <a:schemeClr val="tx1"/>
                  </a:solidFill>
                </a:endParaRPr>
              </a:p>
            </p:txBody>
          </p:sp>
        </p:grpSp>
        <p:sp>
          <p:nvSpPr>
            <p:cNvPr id="30" name="TextBox 29">
              <a:extLst>
                <a:ext uri="{FF2B5EF4-FFF2-40B4-BE49-F238E27FC236}">
                  <a16:creationId xmlns:a16="http://schemas.microsoft.com/office/drawing/2014/main" id="{4D667ECD-B650-D528-0D60-D0523FB422FA}"/>
                </a:ext>
              </a:extLst>
            </p:cNvPr>
            <p:cNvSpPr txBox="1"/>
            <p:nvPr/>
          </p:nvSpPr>
          <p:spPr>
            <a:xfrm>
              <a:off x="1600200" y="2966720"/>
              <a:ext cx="544286" cy="369332"/>
            </a:xfrm>
            <a:prstGeom prst="rect">
              <a:avLst/>
            </a:prstGeom>
            <a:noFill/>
          </p:spPr>
          <p:txBody>
            <a:bodyPr wrap="square" rtlCol="0">
              <a:spAutoFit/>
            </a:bodyPr>
            <a:lstStyle/>
            <a:p>
              <a:pPr algn="ctr"/>
              <a:r>
                <a:rPr lang="en-US" dirty="0">
                  <a:solidFill>
                    <a:schemeClr val="bg1"/>
                  </a:solidFill>
                </a:rPr>
                <a:t>1</a:t>
              </a:r>
            </a:p>
          </p:txBody>
        </p:sp>
        <p:pic>
          <p:nvPicPr>
            <p:cNvPr id="2053" name="Picture 2052">
              <a:extLst>
                <a:ext uri="{FF2B5EF4-FFF2-40B4-BE49-F238E27FC236}">
                  <a16:creationId xmlns:a16="http://schemas.microsoft.com/office/drawing/2014/main" id="{1D0CB930-0EA9-59C8-36BB-F7D30D0D919F}"/>
                </a:ext>
              </a:extLst>
            </p:cNvPr>
            <p:cNvPicPr>
              <a:picLocks noChangeAspect="1"/>
            </p:cNvPicPr>
            <p:nvPr/>
          </p:nvPicPr>
          <p:blipFill rotWithShape="1">
            <a:blip r:embed="rId2"/>
            <a:srcRect l="6184" t="49779" r="87792" b="25907"/>
            <a:stretch/>
          </p:blipFill>
          <p:spPr>
            <a:xfrm>
              <a:off x="1600200" y="3469056"/>
              <a:ext cx="468086" cy="476596"/>
            </a:xfrm>
            <a:prstGeom prst="rect">
              <a:avLst/>
            </a:prstGeom>
          </p:spPr>
        </p:pic>
        <p:grpSp>
          <p:nvGrpSpPr>
            <p:cNvPr id="2067" name="Group 2066">
              <a:extLst>
                <a:ext uri="{FF2B5EF4-FFF2-40B4-BE49-F238E27FC236}">
                  <a16:creationId xmlns:a16="http://schemas.microsoft.com/office/drawing/2014/main" id="{A0D3A465-DAF4-FC7A-B07E-B2F40F88968F}"/>
                </a:ext>
              </a:extLst>
            </p:cNvPr>
            <p:cNvGrpSpPr/>
            <p:nvPr/>
          </p:nvGrpSpPr>
          <p:grpSpPr>
            <a:xfrm>
              <a:off x="1834243" y="2253567"/>
              <a:ext cx="78157" cy="334110"/>
              <a:chOff x="1834243" y="2182447"/>
              <a:chExt cx="78157" cy="334110"/>
            </a:xfrm>
          </p:grpSpPr>
          <p:grpSp>
            <p:nvGrpSpPr>
              <p:cNvPr id="2065" name="Group 2064">
                <a:extLst>
                  <a:ext uri="{FF2B5EF4-FFF2-40B4-BE49-F238E27FC236}">
                    <a16:creationId xmlns:a16="http://schemas.microsoft.com/office/drawing/2014/main" id="{AC21472F-AAC7-8E47-D5B2-40E864E6BDDA}"/>
                  </a:ext>
                </a:extLst>
              </p:cNvPr>
              <p:cNvGrpSpPr/>
              <p:nvPr/>
            </p:nvGrpSpPr>
            <p:grpSpPr>
              <a:xfrm>
                <a:off x="1864321" y="2182447"/>
                <a:ext cx="18000" cy="205960"/>
                <a:chOff x="2100943" y="1338295"/>
                <a:chExt cx="18000" cy="205960"/>
              </a:xfrm>
            </p:grpSpPr>
            <p:sp>
              <p:nvSpPr>
                <p:cNvPr id="2061" name="Rectangle 2060">
                  <a:extLst>
                    <a:ext uri="{FF2B5EF4-FFF2-40B4-BE49-F238E27FC236}">
                      <a16:creationId xmlns:a16="http://schemas.microsoft.com/office/drawing/2014/main" id="{354B1DCB-5CE5-0141-68E9-7A78AD484AD7}"/>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5BEEB37D-61D2-B0EC-3536-0434DA45E241}"/>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D710EF22-9329-ADB0-1BBF-127BDFC8B3FA}"/>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F0429B0D-CEED-EFC2-3239-6FAFBB74A777}"/>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6" name="Oval 2065">
                <a:extLst>
                  <a:ext uri="{FF2B5EF4-FFF2-40B4-BE49-F238E27FC236}">
                    <a16:creationId xmlns:a16="http://schemas.microsoft.com/office/drawing/2014/main" id="{2584D790-34ED-1DB1-5B6F-DCAAE12B5827}"/>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2" name="Group 2101">
            <a:extLst>
              <a:ext uri="{FF2B5EF4-FFF2-40B4-BE49-F238E27FC236}">
                <a16:creationId xmlns:a16="http://schemas.microsoft.com/office/drawing/2014/main" id="{66402790-08A0-A85C-D31D-136FAABBA2B2}"/>
              </a:ext>
            </a:extLst>
          </p:cNvPr>
          <p:cNvGrpSpPr/>
          <p:nvPr/>
        </p:nvGrpSpPr>
        <p:grpSpPr>
          <a:xfrm>
            <a:off x="5301760" y="2253567"/>
            <a:ext cx="3257341" cy="1806524"/>
            <a:chOff x="6444343" y="2253567"/>
            <a:chExt cx="3257341" cy="1806524"/>
          </a:xfrm>
        </p:grpSpPr>
        <p:grpSp>
          <p:nvGrpSpPr>
            <p:cNvPr id="21" name="Group 20">
              <a:extLst>
                <a:ext uri="{FF2B5EF4-FFF2-40B4-BE49-F238E27FC236}">
                  <a16:creationId xmlns:a16="http://schemas.microsoft.com/office/drawing/2014/main" id="{736BF1B4-6E15-99D8-76BD-68635081FA8A}"/>
                </a:ext>
              </a:extLst>
            </p:cNvPr>
            <p:cNvGrpSpPr/>
            <p:nvPr/>
          </p:nvGrpSpPr>
          <p:grpSpPr>
            <a:xfrm>
              <a:off x="6444343" y="2688491"/>
              <a:ext cx="1360714" cy="1371600"/>
              <a:chOff x="1197429" y="2617371"/>
              <a:chExt cx="1360714" cy="1371600"/>
            </a:xfrm>
          </p:grpSpPr>
          <p:sp>
            <p:nvSpPr>
              <p:cNvPr id="22" name="Oval 21">
                <a:extLst>
                  <a:ext uri="{FF2B5EF4-FFF2-40B4-BE49-F238E27FC236}">
                    <a16:creationId xmlns:a16="http://schemas.microsoft.com/office/drawing/2014/main" id="{D8765886-A5B7-5BC8-7CC7-8BCA348737B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tial Circle 22">
                <a:extLst>
                  <a:ext uri="{FF2B5EF4-FFF2-40B4-BE49-F238E27FC236}">
                    <a16:creationId xmlns:a16="http://schemas.microsoft.com/office/drawing/2014/main" id="{112206D9-2857-9159-530E-65CBF33060B2}"/>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6D234B31-765C-BB93-F9D7-4AB13D20FF38}"/>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3</a:t>
              </a:r>
            </a:p>
          </p:txBody>
        </p:sp>
        <p:pic>
          <p:nvPicPr>
            <p:cNvPr id="2055" name="Picture 2054">
              <a:extLst>
                <a:ext uri="{FF2B5EF4-FFF2-40B4-BE49-F238E27FC236}">
                  <a16:creationId xmlns:a16="http://schemas.microsoft.com/office/drawing/2014/main" id="{3518D0C8-1200-5B14-67C2-0B54A077D784}"/>
                </a:ext>
              </a:extLst>
            </p:cNvPr>
            <p:cNvPicPr>
              <a:picLocks noChangeAspect="1"/>
            </p:cNvPicPr>
            <p:nvPr/>
          </p:nvPicPr>
          <p:blipFill rotWithShape="1">
            <a:blip r:embed="rId2"/>
            <a:srcRect l="45986" t="54435" r="47847" b="28106"/>
            <a:stretch/>
          </p:blipFill>
          <p:spPr>
            <a:xfrm>
              <a:off x="9088841" y="2786138"/>
              <a:ext cx="612843" cy="437745"/>
            </a:xfrm>
            <a:prstGeom prst="rect">
              <a:avLst/>
            </a:prstGeom>
          </p:spPr>
        </p:pic>
        <p:grpSp>
          <p:nvGrpSpPr>
            <p:cNvPr id="2068" name="Group 2067">
              <a:extLst>
                <a:ext uri="{FF2B5EF4-FFF2-40B4-BE49-F238E27FC236}">
                  <a16:creationId xmlns:a16="http://schemas.microsoft.com/office/drawing/2014/main" id="{432FA56A-19CB-5F15-3D9F-2ED52534E011}"/>
                </a:ext>
              </a:extLst>
            </p:cNvPr>
            <p:cNvGrpSpPr/>
            <p:nvPr/>
          </p:nvGrpSpPr>
          <p:grpSpPr>
            <a:xfrm>
              <a:off x="7086598" y="2253567"/>
              <a:ext cx="78157" cy="334110"/>
              <a:chOff x="1834243" y="2182447"/>
              <a:chExt cx="78157" cy="334110"/>
            </a:xfrm>
          </p:grpSpPr>
          <p:grpSp>
            <p:nvGrpSpPr>
              <p:cNvPr id="2069" name="Group 2068">
                <a:extLst>
                  <a:ext uri="{FF2B5EF4-FFF2-40B4-BE49-F238E27FC236}">
                    <a16:creationId xmlns:a16="http://schemas.microsoft.com/office/drawing/2014/main" id="{68E729AA-2B0A-6E8F-0C82-9E7EC9563026}"/>
                  </a:ext>
                </a:extLst>
              </p:cNvPr>
              <p:cNvGrpSpPr/>
              <p:nvPr/>
            </p:nvGrpSpPr>
            <p:grpSpPr>
              <a:xfrm>
                <a:off x="1864321" y="2182447"/>
                <a:ext cx="18000" cy="205960"/>
                <a:chOff x="2100943" y="1338295"/>
                <a:chExt cx="18000" cy="205960"/>
              </a:xfrm>
            </p:grpSpPr>
            <p:sp>
              <p:nvSpPr>
                <p:cNvPr id="2071" name="Rectangle 2070">
                  <a:extLst>
                    <a:ext uri="{FF2B5EF4-FFF2-40B4-BE49-F238E27FC236}">
                      <a16:creationId xmlns:a16="http://schemas.microsoft.com/office/drawing/2014/main" id="{DB9F127D-3C8B-B751-3C5B-754736ECC48B}"/>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9A5404FD-BBA1-4A59-D6CF-CD825015EDEE}"/>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0181835E-65BD-5834-BA7D-11893B8FA16B}"/>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5857F2DC-30A2-8B98-E578-E385C24C404D}"/>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0" name="Oval 2069">
                <a:extLst>
                  <a:ext uri="{FF2B5EF4-FFF2-40B4-BE49-F238E27FC236}">
                    <a16:creationId xmlns:a16="http://schemas.microsoft.com/office/drawing/2014/main" id="{3CF47FEB-6C0C-8DCE-CEAE-709179EBAD06}"/>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1" name="Group 2100">
            <a:extLst>
              <a:ext uri="{FF2B5EF4-FFF2-40B4-BE49-F238E27FC236}">
                <a16:creationId xmlns:a16="http://schemas.microsoft.com/office/drawing/2014/main" id="{1102EB0A-1893-3983-8E93-AD96E429D6AB}"/>
              </a:ext>
            </a:extLst>
          </p:cNvPr>
          <p:cNvGrpSpPr/>
          <p:nvPr/>
        </p:nvGrpSpPr>
        <p:grpSpPr>
          <a:xfrm>
            <a:off x="2996919" y="2688491"/>
            <a:ext cx="1360714" cy="1795069"/>
            <a:chOff x="3777343" y="2688491"/>
            <a:chExt cx="1360714" cy="1795069"/>
          </a:xfrm>
        </p:grpSpPr>
        <p:grpSp>
          <p:nvGrpSpPr>
            <p:cNvPr id="24" name="Group 23">
              <a:extLst>
                <a:ext uri="{FF2B5EF4-FFF2-40B4-BE49-F238E27FC236}">
                  <a16:creationId xmlns:a16="http://schemas.microsoft.com/office/drawing/2014/main" id="{9E8C89DE-B14E-8DD6-3884-45F27C81C877}"/>
                </a:ext>
              </a:extLst>
            </p:cNvPr>
            <p:cNvGrpSpPr/>
            <p:nvPr/>
          </p:nvGrpSpPr>
          <p:grpSpPr>
            <a:xfrm rot="10800000">
              <a:off x="3777343" y="2688491"/>
              <a:ext cx="1360714" cy="1371600"/>
              <a:chOff x="1197429" y="2617371"/>
              <a:chExt cx="1360714" cy="1371600"/>
            </a:xfrm>
          </p:grpSpPr>
          <p:sp>
            <p:nvSpPr>
              <p:cNvPr id="25" name="Oval 24">
                <a:extLst>
                  <a:ext uri="{FF2B5EF4-FFF2-40B4-BE49-F238E27FC236}">
                    <a16:creationId xmlns:a16="http://schemas.microsoft.com/office/drawing/2014/main" id="{D442BDD9-8F27-05AD-0FE7-C2FC28B95C62}"/>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tial Circle 25">
                <a:extLst>
                  <a:ext uri="{FF2B5EF4-FFF2-40B4-BE49-F238E27FC236}">
                    <a16:creationId xmlns:a16="http://schemas.microsoft.com/office/drawing/2014/main" id="{7C200F4A-FED6-19B4-F453-DD9F873C2C1F}"/>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8" name="TextBox 2047">
              <a:extLst>
                <a:ext uri="{FF2B5EF4-FFF2-40B4-BE49-F238E27FC236}">
                  <a16:creationId xmlns:a16="http://schemas.microsoft.com/office/drawing/2014/main" id="{865E0A1A-51AA-D192-1B0A-8ED3428407A5}"/>
                </a:ext>
              </a:extLst>
            </p:cNvPr>
            <p:cNvSpPr txBox="1"/>
            <p:nvPr/>
          </p:nvSpPr>
          <p:spPr>
            <a:xfrm>
              <a:off x="4185556" y="3472154"/>
              <a:ext cx="544286" cy="369332"/>
            </a:xfrm>
            <a:prstGeom prst="rect">
              <a:avLst/>
            </a:prstGeom>
            <a:noFill/>
          </p:spPr>
          <p:txBody>
            <a:bodyPr wrap="square" rtlCol="0">
              <a:spAutoFit/>
            </a:bodyPr>
            <a:lstStyle/>
            <a:p>
              <a:pPr algn="ctr"/>
              <a:r>
                <a:rPr lang="en-US" dirty="0">
                  <a:solidFill>
                    <a:schemeClr val="bg1"/>
                  </a:solidFill>
                </a:rPr>
                <a:t>2</a:t>
              </a:r>
            </a:p>
          </p:txBody>
        </p:sp>
        <p:pic>
          <p:nvPicPr>
            <p:cNvPr id="2054" name="Picture 2053">
              <a:extLst>
                <a:ext uri="{FF2B5EF4-FFF2-40B4-BE49-F238E27FC236}">
                  <a16:creationId xmlns:a16="http://schemas.microsoft.com/office/drawing/2014/main" id="{10C44E53-57F3-5035-41E4-B0E6DA9CD40F}"/>
                </a:ext>
              </a:extLst>
            </p:cNvPr>
            <p:cNvPicPr>
              <a:picLocks noChangeAspect="1"/>
            </p:cNvPicPr>
            <p:nvPr/>
          </p:nvPicPr>
          <p:blipFill rotWithShape="1">
            <a:blip r:embed="rId2"/>
            <a:srcRect l="25962" t="27222" r="69034" b="51088"/>
            <a:stretch/>
          </p:blipFill>
          <p:spPr>
            <a:xfrm>
              <a:off x="4185556" y="2832100"/>
              <a:ext cx="447404" cy="489328"/>
            </a:xfrm>
            <a:prstGeom prst="rect">
              <a:avLst/>
            </a:prstGeom>
          </p:spPr>
        </p:pic>
        <p:grpSp>
          <p:nvGrpSpPr>
            <p:cNvPr id="2089" name="Group 2088">
              <a:extLst>
                <a:ext uri="{FF2B5EF4-FFF2-40B4-BE49-F238E27FC236}">
                  <a16:creationId xmlns:a16="http://schemas.microsoft.com/office/drawing/2014/main" id="{E55734AE-2F4F-1DCF-1C12-7C1532784130}"/>
                </a:ext>
              </a:extLst>
            </p:cNvPr>
            <p:cNvGrpSpPr/>
            <p:nvPr/>
          </p:nvGrpSpPr>
          <p:grpSpPr>
            <a:xfrm>
              <a:off x="4418620" y="4149450"/>
              <a:ext cx="78157" cy="334110"/>
              <a:chOff x="4418620" y="4078330"/>
              <a:chExt cx="78157" cy="334110"/>
            </a:xfrm>
          </p:grpSpPr>
          <p:sp>
            <p:nvSpPr>
              <p:cNvPr id="2078" name="Rectangle 2077">
                <a:extLst>
                  <a:ext uri="{FF2B5EF4-FFF2-40B4-BE49-F238E27FC236}">
                    <a16:creationId xmlns:a16="http://schemas.microsoft.com/office/drawing/2014/main" id="{58066130-8029-B04D-C550-6B94FA43FDD6}"/>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0351090B-9CEB-C0B5-66CE-5765AE13D48E}"/>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B947311F-42C9-4B7B-6EBF-C8A15435CEB4}"/>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A9322CD0-8256-25CE-510E-2FE9650D08DB}"/>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A8177146-91AE-6968-7986-A921FE138394}"/>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3" name="Group 2102">
            <a:extLst>
              <a:ext uri="{FF2B5EF4-FFF2-40B4-BE49-F238E27FC236}">
                <a16:creationId xmlns:a16="http://schemas.microsoft.com/office/drawing/2014/main" id="{AB14A117-9B16-03FC-1494-6EA3378CCBB1}"/>
              </a:ext>
            </a:extLst>
          </p:cNvPr>
          <p:cNvGrpSpPr/>
          <p:nvPr/>
        </p:nvGrpSpPr>
        <p:grpSpPr>
          <a:xfrm>
            <a:off x="5618984" y="2688491"/>
            <a:ext cx="3348331" cy="1795069"/>
            <a:chOff x="5894478" y="2688491"/>
            <a:chExt cx="3348331" cy="1795069"/>
          </a:xfrm>
        </p:grpSpPr>
        <p:grpSp>
          <p:nvGrpSpPr>
            <p:cNvPr id="27" name="Group 26">
              <a:extLst>
                <a:ext uri="{FF2B5EF4-FFF2-40B4-BE49-F238E27FC236}">
                  <a16:creationId xmlns:a16="http://schemas.microsoft.com/office/drawing/2014/main" id="{CC976F02-FE79-FCA2-EEC4-0A482A040BA7}"/>
                </a:ext>
              </a:extLst>
            </p:cNvPr>
            <p:cNvGrpSpPr/>
            <p:nvPr/>
          </p:nvGrpSpPr>
          <p:grpSpPr>
            <a:xfrm rot="10800000">
              <a:off x="7882095" y="2688491"/>
              <a:ext cx="1360714" cy="1371600"/>
              <a:chOff x="1197429" y="2617371"/>
              <a:chExt cx="1360714" cy="1371600"/>
            </a:xfrm>
          </p:grpSpPr>
          <p:sp>
            <p:nvSpPr>
              <p:cNvPr id="28" name="Oval 27">
                <a:extLst>
                  <a:ext uri="{FF2B5EF4-FFF2-40B4-BE49-F238E27FC236}">
                    <a16:creationId xmlns:a16="http://schemas.microsoft.com/office/drawing/2014/main" id="{491A0B83-EE82-E440-4C03-593F6F44F2F4}"/>
                  </a:ext>
                </a:extLst>
              </p:cNvPr>
              <p:cNvSpPr/>
              <p:nvPr/>
            </p:nvSpPr>
            <p:spPr>
              <a:xfrm>
                <a:off x="1197429" y="2617371"/>
                <a:ext cx="1360714" cy="13607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Partial Circle 28">
                <a:extLst>
                  <a:ext uri="{FF2B5EF4-FFF2-40B4-BE49-F238E27FC236}">
                    <a16:creationId xmlns:a16="http://schemas.microsoft.com/office/drawing/2014/main" id="{2B78434F-774E-5430-7EFA-4D60661A06EC}"/>
                  </a:ext>
                </a:extLst>
              </p:cNvPr>
              <p:cNvSpPr/>
              <p:nvPr/>
            </p:nvSpPr>
            <p:spPr>
              <a:xfrm rot="10800000">
                <a:off x="1274468" y="2685251"/>
                <a:ext cx="1206635" cy="1303720"/>
              </a:xfrm>
              <a:prstGeom prst="pie">
                <a:avLst>
                  <a:gd name="adj1" fmla="val 0"/>
                  <a:gd name="adj2" fmla="val 10789946"/>
                </a:avLst>
              </a:prstGeom>
              <a:solidFill>
                <a:srgbClr val="4F7B8D">
                  <a:alpha val="40000"/>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9" name="TextBox 2048">
              <a:extLst>
                <a:ext uri="{FF2B5EF4-FFF2-40B4-BE49-F238E27FC236}">
                  <a16:creationId xmlns:a16="http://schemas.microsoft.com/office/drawing/2014/main" id="{5FC40A1A-6D75-C809-6328-EF97BE91D256}"/>
                </a:ext>
              </a:extLst>
            </p:cNvPr>
            <p:cNvSpPr txBox="1"/>
            <p:nvPr/>
          </p:nvSpPr>
          <p:spPr>
            <a:xfrm>
              <a:off x="8290309" y="3472154"/>
              <a:ext cx="544286" cy="369332"/>
            </a:xfrm>
            <a:prstGeom prst="rect">
              <a:avLst/>
            </a:prstGeom>
            <a:noFill/>
          </p:spPr>
          <p:txBody>
            <a:bodyPr wrap="square" rtlCol="0">
              <a:spAutoFit/>
            </a:bodyPr>
            <a:lstStyle/>
            <a:p>
              <a:pPr algn="ctr"/>
              <a:r>
                <a:rPr lang="en-US" dirty="0">
                  <a:solidFill>
                    <a:schemeClr val="bg1"/>
                  </a:solidFill>
                </a:rPr>
                <a:t>4</a:t>
              </a:r>
            </a:p>
          </p:txBody>
        </p:sp>
        <p:pic>
          <p:nvPicPr>
            <p:cNvPr id="2057" name="Picture 2056">
              <a:extLst>
                <a:ext uri="{FF2B5EF4-FFF2-40B4-BE49-F238E27FC236}">
                  <a16:creationId xmlns:a16="http://schemas.microsoft.com/office/drawing/2014/main" id="{D1D08C62-64D4-EBBF-536D-E9CC257C3C9C}"/>
                </a:ext>
              </a:extLst>
            </p:cNvPr>
            <p:cNvPicPr>
              <a:picLocks noChangeAspect="1"/>
            </p:cNvPicPr>
            <p:nvPr/>
          </p:nvPicPr>
          <p:blipFill rotWithShape="1">
            <a:blip r:embed="rId2"/>
            <a:srcRect l="86022" t="52786" r="6831" b="27330"/>
            <a:stretch/>
          </p:blipFill>
          <p:spPr>
            <a:xfrm>
              <a:off x="5894478" y="3437309"/>
              <a:ext cx="710217" cy="498531"/>
            </a:xfrm>
            <a:prstGeom prst="rect">
              <a:avLst/>
            </a:prstGeom>
          </p:spPr>
        </p:pic>
        <p:grpSp>
          <p:nvGrpSpPr>
            <p:cNvPr id="2090" name="Group 2089">
              <a:extLst>
                <a:ext uri="{FF2B5EF4-FFF2-40B4-BE49-F238E27FC236}">
                  <a16:creationId xmlns:a16="http://schemas.microsoft.com/office/drawing/2014/main" id="{E5D7B38F-E822-42D1-D836-699F02DF2CF2}"/>
                </a:ext>
              </a:extLst>
            </p:cNvPr>
            <p:cNvGrpSpPr/>
            <p:nvPr/>
          </p:nvGrpSpPr>
          <p:grpSpPr>
            <a:xfrm>
              <a:off x="8509111" y="4149450"/>
              <a:ext cx="78157" cy="334110"/>
              <a:chOff x="4418620" y="4078330"/>
              <a:chExt cx="78157" cy="334110"/>
            </a:xfrm>
          </p:grpSpPr>
          <p:sp>
            <p:nvSpPr>
              <p:cNvPr id="2091" name="Rectangle 2090">
                <a:extLst>
                  <a:ext uri="{FF2B5EF4-FFF2-40B4-BE49-F238E27FC236}">
                    <a16:creationId xmlns:a16="http://schemas.microsoft.com/office/drawing/2014/main" id="{69455E02-3F12-6CA0-8607-7F9121FD1BD9}"/>
                  </a:ext>
                </a:extLst>
              </p:cNvPr>
              <p:cNvSpPr/>
              <p:nvPr/>
            </p:nvSpPr>
            <p:spPr>
              <a:xfrm rot="10800000">
                <a:off x="4448699" y="439444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57ACA698-30AB-DBD0-5430-33AB537551E3}"/>
                  </a:ext>
                </a:extLst>
              </p:cNvPr>
              <p:cNvSpPr/>
              <p:nvPr/>
            </p:nvSpPr>
            <p:spPr>
              <a:xfrm rot="10800000">
                <a:off x="4448699" y="4331787"/>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610CE0BD-DB91-F517-D502-ED37BA6A4506}"/>
                  </a:ext>
                </a:extLst>
              </p:cNvPr>
              <p:cNvSpPr/>
              <p:nvPr/>
            </p:nvSpPr>
            <p:spPr>
              <a:xfrm rot="10800000">
                <a:off x="4448699" y="4269134"/>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6686EDE9-A3D2-8DAF-EDF9-CD81A2563962}"/>
                  </a:ext>
                </a:extLst>
              </p:cNvPr>
              <p:cNvSpPr/>
              <p:nvPr/>
            </p:nvSpPr>
            <p:spPr>
              <a:xfrm rot="10800000">
                <a:off x="4448699" y="4206480"/>
                <a:ext cx="18000" cy="18000"/>
              </a:xfrm>
              <a:prstGeom prst="rect">
                <a:avLst/>
              </a:prstGeom>
              <a:solidFill>
                <a:srgbClr val="1C6782">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A84C63E8-C2B1-5875-3039-F4CD4B4C6EC3}"/>
                  </a:ext>
                </a:extLst>
              </p:cNvPr>
              <p:cNvSpPr/>
              <p:nvPr/>
            </p:nvSpPr>
            <p:spPr>
              <a:xfrm rot="10800000">
                <a:off x="4418620" y="4078330"/>
                <a:ext cx="78157" cy="78157"/>
              </a:xfrm>
              <a:prstGeom prst="ellipse">
                <a:avLst/>
              </a:prstGeom>
              <a:solidFill>
                <a:srgbClr val="4F7B8D">
                  <a:alpha val="40000"/>
                </a:srgbClr>
              </a:solidFill>
              <a:ln>
                <a:solidFill>
                  <a:srgbClr val="1C6782">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96" name="TextBox 2095">
            <a:extLst>
              <a:ext uri="{FF2B5EF4-FFF2-40B4-BE49-F238E27FC236}">
                <a16:creationId xmlns:a16="http://schemas.microsoft.com/office/drawing/2014/main" id="{5463D81F-144D-3E85-2639-ECAEFA53059B}"/>
              </a:ext>
            </a:extLst>
          </p:cNvPr>
          <p:cNvSpPr txBox="1"/>
          <p:nvPr/>
        </p:nvSpPr>
        <p:spPr>
          <a:xfrm>
            <a:off x="167693" y="1065394"/>
            <a:ext cx="2679067" cy="1384995"/>
          </a:xfrm>
          <a:prstGeom prst="rect">
            <a:avLst/>
          </a:prstGeom>
          <a:noFill/>
        </p:spPr>
        <p:txBody>
          <a:bodyPr wrap="square" rtlCol="0">
            <a:spAutoFit/>
          </a:bodyPr>
          <a:lstStyle/>
          <a:p>
            <a:pPr algn="ctr"/>
            <a:r>
              <a:rPr lang="en-US" sz="1400" b="1" dirty="0"/>
              <a:t>Domain expertise</a:t>
            </a:r>
          </a:p>
          <a:p>
            <a:pPr algn="ctr"/>
            <a:r>
              <a:rPr lang="en-US" sz="1400" dirty="0"/>
              <a:t>Extensive experience and know-how of managing and improving solutions through converged supply chain operations, data, technology and business expertise</a:t>
            </a:r>
          </a:p>
        </p:txBody>
      </p:sp>
      <p:sp>
        <p:nvSpPr>
          <p:cNvPr id="2097" name="TextBox 2096">
            <a:extLst>
              <a:ext uri="{FF2B5EF4-FFF2-40B4-BE49-F238E27FC236}">
                <a16:creationId xmlns:a16="http://schemas.microsoft.com/office/drawing/2014/main" id="{86275EDC-48E3-896E-06C5-5617D8C1E1D7}"/>
              </a:ext>
            </a:extLst>
          </p:cNvPr>
          <p:cNvSpPr txBox="1"/>
          <p:nvPr/>
        </p:nvSpPr>
        <p:spPr>
          <a:xfrm>
            <a:off x="4288073" y="1065394"/>
            <a:ext cx="3408040" cy="1384995"/>
          </a:xfrm>
          <a:prstGeom prst="rect">
            <a:avLst/>
          </a:prstGeom>
          <a:noFill/>
        </p:spPr>
        <p:txBody>
          <a:bodyPr wrap="square" rtlCol="0">
            <a:spAutoFit/>
          </a:bodyPr>
          <a:lstStyle/>
          <a:p>
            <a:pPr algn="ctr"/>
            <a:r>
              <a:rPr lang="en-US" sz="1400" b="1" dirty="0"/>
              <a:t>High performing team</a:t>
            </a:r>
          </a:p>
          <a:p>
            <a:pPr algn="ctr"/>
            <a:r>
              <a:rPr lang="en-US" sz="1400" dirty="0"/>
              <a:t>Skilled pool of resources, across supply chain domain; Matured processes to ensure talent management and development, and operations resilience </a:t>
            </a:r>
          </a:p>
          <a:p>
            <a:pPr algn="ctr"/>
            <a:endParaRPr lang="en-US" sz="1400" dirty="0"/>
          </a:p>
        </p:txBody>
      </p:sp>
      <p:sp>
        <p:nvSpPr>
          <p:cNvPr id="2098" name="TextBox 2097">
            <a:extLst>
              <a:ext uri="{FF2B5EF4-FFF2-40B4-BE49-F238E27FC236}">
                <a16:creationId xmlns:a16="http://schemas.microsoft.com/office/drawing/2014/main" id="{F1B46FD1-2280-1D65-7597-4905297C6D56}"/>
              </a:ext>
            </a:extLst>
          </p:cNvPr>
          <p:cNvSpPr txBox="1"/>
          <p:nvPr/>
        </p:nvSpPr>
        <p:spPr>
          <a:xfrm>
            <a:off x="2273032" y="4641865"/>
            <a:ext cx="2790484" cy="1169551"/>
          </a:xfrm>
          <a:prstGeom prst="rect">
            <a:avLst/>
          </a:prstGeom>
          <a:noFill/>
        </p:spPr>
        <p:txBody>
          <a:bodyPr wrap="square" rtlCol="0">
            <a:spAutoFit/>
          </a:bodyPr>
          <a:lstStyle/>
          <a:p>
            <a:pPr algn="ctr"/>
            <a:r>
              <a:rPr lang="en-US" sz="1400" b="1" dirty="0"/>
              <a:t>Commitment to success</a:t>
            </a:r>
          </a:p>
          <a:p>
            <a:pPr algn="ctr"/>
            <a:r>
              <a:rPr lang="en-US" sz="1400" dirty="0"/>
              <a:t>Commitment and focus with the goal of “Work as One” team, having “courage”, “technical excellence” and “customer focused” as DNA</a:t>
            </a:r>
          </a:p>
        </p:txBody>
      </p:sp>
      <p:sp>
        <p:nvSpPr>
          <p:cNvPr id="2099" name="TextBox 2098">
            <a:extLst>
              <a:ext uri="{FF2B5EF4-FFF2-40B4-BE49-F238E27FC236}">
                <a16:creationId xmlns:a16="http://schemas.microsoft.com/office/drawing/2014/main" id="{4B008FB1-55FB-1EDD-9466-9EA5E149FA5F}"/>
              </a:ext>
            </a:extLst>
          </p:cNvPr>
          <p:cNvSpPr txBox="1"/>
          <p:nvPr/>
        </p:nvSpPr>
        <p:spPr>
          <a:xfrm>
            <a:off x="6730816" y="4641865"/>
            <a:ext cx="3065758" cy="954107"/>
          </a:xfrm>
          <a:prstGeom prst="rect">
            <a:avLst/>
          </a:prstGeom>
          <a:noFill/>
        </p:spPr>
        <p:txBody>
          <a:bodyPr wrap="square" rtlCol="0">
            <a:spAutoFit/>
          </a:bodyPr>
          <a:lstStyle/>
          <a:p>
            <a:pPr algn="ctr"/>
            <a:r>
              <a:rPr lang="en-US" sz="1400" b="1" dirty="0"/>
              <a:t>Best suited engagement models</a:t>
            </a:r>
          </a:p>
          <a:p>
            <a:pPr algn="ctr"/>
            <a:r>
              <a:rPr lang="en-US" sz="1400" dirty="0"/>
              <a:t>Flexible engagement models as per client’s need with focus on outcome &amp; continuous quality monitoring</a:t>
            </a:r>
          </a:p>
        </p:txBody>
      </p:sp>
      <p:grpSp>
        <p:nvGrpSpPr>
          <p:cNvPr id="2104" name="Group 2103">
            <a:extLst>
              <a:ext uri="{FF2B5EF4-FFF2-40B4-BE49-F238E27FC236}">
                <a16:creationId xmlns:a16="http://schemas.microsoft.com/office/drawing/2014/main" id="{B7C1D779-81B7-EF7E-B273-E00E21D63D12}"/>
              </a:ext>
            </a:extLst>
          </p:cNvPr>
          <p:cNvGrpSpPr/>
          <p:nvPr/>
        </p:nvGrpSpPr>
        <p:grpSpPr>
          <a:xfrm>
            <a:off x="9911443" y="2253567"/>
            <a:ext cx="1360714" cy="1806524"/>
            <a:chOff x="6444343" y="2253567"/>
            <a:chExt cx="1360714" cy="1806524"/>
          </a:xfrm>
        </p:grpSpPr>
        <p:grpSp>
          <p:nvGrpSpPr>
            <p:cNvPr id="2105" name="Group 2104">
              <a:extLst>
                <a:ext uri="{FF2B5EF4-FFF2-40B4-BE49-F238E27FC236}">
                  <a16:creationId xmlns:a16="http://schemas.microsoft.com/office/drawing/2014/main" id="{C254BDD4-2A2E-7D67-7BB7-E5EDE0138AFF}"/>
                </a:ext>
              </a:extLst>
            </p:cNvPr>
            <p:cNvGrpSpPr/>
            <p:nvPr/>
          </p:nvGrpSpPr>
          <p:grpSpPr>
            <a:xfrm>
              <a:off x="6444343" y="2688491"/>
              <a:ext cx="1360714" cy="1371600"/>
              <a:chOff x="1197429" y="2617371"/>
              <a:chExt cx="1360714" cy="1371600"/>
            </a:xfrm>
          </p:grpSpPr>
          <p:sp>
            <p:nvSpPr>
              <p:cNvPr id="2115" name="Oval 2114">
                <a:extLst>
                  <a:ext uri="{FF2B5EF4-FFF2-40B4-BE49-F238E27FC236}">
                    <a16:creationId xmlns:a16="http://schemas.microsoft.com/office/drawing/2014/main" id="{AAC43BCA-0437-5299-541F-F5094C0A1B5C}"/>
                  </a:ext>
                </a:extLst>
              </p:cNvPr>
              <p:cNvSpPr/>
              <p:nvPr/>
            </p:nvSpPr>
            <p:spPr>
              <a:xfrm>
                <a:off x="1197429" y="2617371"/>
                <a:ext cx="1360714" cy="1360714"/>
              </a:xfrm>
              <a:prstGeom prst="ellipse">
                <a:avLst/>
              </a:prstGeom>
              <a:noFill/>
              <a:ln w="19050">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Partial Circle 2115">
                <a:extLst>
                  <a:ext uri="{FF2B5EF4-FFF2-40B4-BE49-F238E27FC236}">
                    <a16:creationId xmlns:a16="http://schemas.microsoft.com/office/drawing/2014/main" id="{BF1EA5AB-9F84-3BFE-0AAE-EA1A860B1671}"/>
                  </a:ext>
                </a:extLst>
              </p:cNvPr>
              <p:cNvSpPr/>
              <p:nvPr/>
            </p:nvSpPr>
            <p:spPr>
              <a:xfrm rot="10800000">
                <a:off x="1274468" y="2685251"/>
                <a:ext cx="1206635" cy="1303720"/>
              </a:xfrm>
              <a:prstGeom prst="pie">
                <a:avLst>
                  <a:gd name="adj1" fmla="val 0"/>
                  <a:gd name="adj2" fmla="val 10789946"/>
                </a:avLst>
              </a:prstGeom>
              <a:solidFill>
                <a:srgbClr val="4F7B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06" name="TextBox 2105">
              <a:extLst>
                <a:ext uri="{FF2B5EF4-FFF2-40B4-BE49-F238E27FC236}">
                  <a16:creationId xmlns:a16="http://schemas.microsoft.com/office/drawing/2014/main" id="{5DABFF4E-A91C-51F6-6E8C-CFAB75D118B0}"/>
                </a:ext>
              </a:extLst>
            </p:cNvPr>
            <p:cNvSpPr txBox="1"/>
            <p:nvPr/>
          </p:nvSpPr>
          <p:spPr>
            <a:xfrm>
              <a:off x="6852556" y="2966720"/>
              <a:ext cx="544286" cy="369332"/>
            </a:xfrm>
            <a:prstGeom prst="rect">
              <a:avLst/>
            </a:prstGeom>
            <a:noFill/>
          </p:spPr>
          <p:txBody>
            <a:bodyPr wrap="square" rtlCol="0">
              <a:spAutoFit/>
            </a:bodyPr>
            <a:lstStyle/>
            <a:p>
              <a:pPr algn="ctr"/>
              <a:r>
                <a:rPr lang="en-US" dirty="0">
                  <a:solidFill>
                    <a:schemeClr val="bg1"/>
                  </a:solidFill>
                </a:rPr>
                <a:t>5</a:t>
              </a:r>
            </a:p>
          </p:txBody>
        </p:sp>
        <p:grpSp>
          <p:nvGrpSpPr>
            <p:cNvPr id="2108" name="Group 2107">
              <a:extLst>
                <a:ext uri="{FF2B5EF4-FFF2-40B4-BE49-F238E27FC236}">
                  <a16:creationId xmlns:a16="http://schemas.microsoft.com/office/drawing/2014/main" id="{90A6DF6E-5CB0-1B80-10DB-1BD93C5177FF}"/>
                </a:ext>
              </a:extLst>
            </p:cNvPr>
            <p:cNvGrpSpPr/>
            <p:nvPr/>
          </p:nvGrpSpPr>
          <p:grpSpPr>
            <a:xfrm>
              <a:off x="7086598" y="2253567"/>
              <a:ext cx="78157" cy="334110"/>
              <a:chOff x="1834243" y="2182447"/>
              <a:chExt cx="78157" cy="334110"/>
            </a:xfrm>
          </p:grpSpPr>
          <p:grpSp>
            <p:nvGrpSpPr>
              <p:cNvPr id="2109" name="Group 2108">
                <a:extLst>
                  <a:ext uri="{FF2B5EF4-FFF2-40B4-BE49-F238E27FC236}">
                    <a16:creationId xmlns:a16="http://schemas.microsoft.com/office/drawing/2014/main" id="{ACEC1490-CD4F-AE35-F5AF-93D66D035AD1}"/>
                  </a:ext>
                </a:extLst>
              </p:cNvPr>
              <p:cNvGrpSpPr/>
              <p:nvPr/>
            </p:nvGrpSpPr>
            <p:grpSpPr>
              <a:xfrm>
                <a:off x="1864321" y="2182447"/>
                <a:ext cx="18000" cy="205960"/>
                <a:chOff x="2100943" y="1338295"/>
                <a:chExt cx="18000" cy="205960"/>
              </a:xfrm>
            </p:grpSpPr>
            <p:sp>
              <p:nvSpPr>
                <p:cNvPr id="2111" name="Rectangle 2110">
                  <a:extLst>
                    <a:ext uri="{FF2B5EF4-FFF2-40B4-BE49-F238E27FC236}">
                      <a16:creationId xmlns:a16="http://schemas.microsoft.com/office/drawing/2014/main" id="{9456C002-5D05-7786-B600-54A4DEF12D7C}"/>
                    </a:ext>
                  </a:extLst>
                </p:cNvPr>
                <p:cNvSpPr/>
                <p:nvPr/>
              </p:nvSpPr>
              <p:spPr>
                <a:xfrm>
                  <a:off x="2100943" y="133829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Rectangle 2111">
                  <a:extLst>
                    <a:ext uri="{FF2B5EF4-FFF2-40B4-BE49-F238E27FC236}">
                      <a16:creationId xmlns:a16="http://schemas.microsoft.com/office/drawing/2014/main" id="{80340C2D-400A-3DBD-8524-E6FB3804AA03}"/>
                    </a:ext>
                  </a:extLst>
                </p:cNvPr>
                <p:cNvSpPr/>
                <p:nvPr/>
              </p:nvSpPr>
              <p:spPr>
                <a:xfrm>
                  <a:off x="2100943" y="1400948"/>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3" name="Rectangle 2112">
                  <a:extLst>
                    <a:ext uri="{FF2B5EF4-FFF2-40B4-BE49-F238E27FC236}">
                      <a16:creationId xmlns:a16="http://schemas.microsoft.com/office/drawing/2014/main" id="{C9C7A7EC-A972-5811-0650-065043A7821D}"/>
                    </a:ext>
                  </a:extLst>
                </p:cNvPr>
                <p:cNvSpPr/>
                <p:nvPr/>
              </p:nvSpPr>
              <p:spPr>
                <a:xfrm>
                  <a:off x="2100943" y="1463601"/>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Rectangle 2113">
                  <a:extLst>
                    <a:ext uri="{FF2B5EF4-FFF2-40B4-BE49-F238E27FC236}">
                      <a16:creationId xmlns:a16="http://schemas.microsoft.com/office/drawing/2014/main" id="{C274B4B3-5915-CAA5-CE4A-B7A47F145C90}"/>
                    </a:ext>
                  </a:extLst>
                </p:cNvPr>
                <p:cNvSpPr/>
                <p:nvPr/>
              </p:nvSpPr>
              <p:spPr>
                <a:xfrm>
                  <a:off x="2100943" y="1526255"/>
                  <a:ext cx="18000" cy="18000"/>
                </a:xfrm>
                <a:prstGeom prst="rect">
                  <a:avLst/>
                </a:prstGeom>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0" name="Oval 2109">
                <a:extLst>
                  <a:ext uri="{FF2B5EF4-FFF2-40B4-BE49-F238E27FC236}">
                    <a16:creationId xmlns:a16="http://schemas.microsoft.com/office/drawing/2014/main" id="{33102B57-F71C-96C0-58C2-4F2436AD8E44}"/>
                  </a:ext>
                </a:extLst>
              </p:cNvPr>
              <p:cNvSpPr/>
              <p:nvPr/>
            </p:nvSpPr>
            <p:spPr>
              <a:xfrm>
                <a:off x="1834243" y="2438400"/>
                <a:ext cx="78157" cy="78157"/>
              </a:xfrm>
              <a:prstGeom prst="ellipse">
                <a:avLst/>
              </a:prstGeom>
              <a:solidFill>
                <a:srgbClr val="4F7B8D"/>
              </a:solidFill>
              <a:ln>
                <a:solidFill>
                  <a:srgbClr val="1C6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17" name="TextBox 2116">
            <a:extLst>
              <a:ext uri="{FF2B5EF4-FFF2-40B4-BE49-F238E27FC236}">
                <a16:creationId xmlns:a16="http://schemas.microsoft.com/office/drawing/2014/main" id="{2ADDCCA5-5133-8964-EA44-4C6BF83866CA}"/>
              </a:ext>
            </a:extLst>
          </p:cNvPr>
          <p:cNvSpPr txBox="1"/>
          <p:nvPr/>
        </p:nvSpPr>
        <p:spPr>
          <a:xfrm>
            <a:off x="9308654" y="1065394"/>
            <a:ext cx="2550244" cy="1169551"/>
          </a:xfrm>
          <a:prstGeom prst="rect">
            <a:avLst/>
          </a:prstGeom>
          <a:noFill/>
        </p:spPr>
        <p:txBody>
          <a:bodyPr wrap="square" rtlCol="0">
            <a:spAutoFit/>
          </a:bodyPr>
          <a:lstStyle/>
          <a:p>
            <a:pPr algn="ctr"/>
            <a:r>
              <a:rPr lang="en-US" sz="1400" b="1" dirty="0"/>
              <a:t>Delighted clients base</a:t>
            </a:r>
          </a:p>
          <a:p>
            <a:pPr algn="ctr"/>
            <a:r>
              <a:rPr lang="en-US" sz="1400" dirty="0"/>
              <a:t>High concentration of repeat engagements (~90% ) ; highly satisfied clients with high Net Promoter Score</a:t>
            </a:r>
          </a:p>
        </p:txBody>
      </p:sp>
      <p:pic>
        <p:nvPicPr>
          <p:cNvPr id="5126" name="Picture 6" descr="Download Web Design In Mumbai - Satisfied Customer Customer Icon PNG Image  with No Background - PNGkey.com">
            <a:extLst>
              <a:ext uri="{FF2B5EF4-FFF2-40B4-BE49-F238E27FC236}">
                <a16:creationId xmlns:a16="http://schemas.microsoft.com/office/drawing/2014/main" id="{BA8AE56A-1F50-6A71-591D-14DB67577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3987" y="3478990"/>
            <a:ext cx="875578" cy="45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4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a:xfrm>
            <a:off x="123046" y="32947"/>
            <a:ext cx="11163300" cy="573087"/>
          </a:xfrm>
        </p:spPr>
        <p:txBody>
          <a:bodyPr/>
          <a:lstStyle/>
          <a:p>
            <a:r>
              <a:rPr lang="en-US" dirty="0">
                <a:solidFill>
                  <a:srgbClr val="084E5C"/>
                </a:solidFill>
                <a:latin typeface="+mn-lt"/>
              </a:rPr>
              <a:t>Case Studies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2103275" y="38753"/>
            <a:ext cx="9549958"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Cost Optimization | Efficiency Enhancement | Visibility Improvement</a:t>
            </a:r>
          </a:p>
        </p:txBody>
      </p:sp>
      <p:sp>
        <p:nvSpPr>
          <p:cNvPr id="58" name="Rectangle 57">
            <a:extLst>
              <a:ext uri="{FF2B5EF4-FFF2-40B4-BE49-F238E27FC236}">
                <a16:creationId xmlns:a16="http://schemas.microsoft.com/office/drawing/2014/main" id="{6DD5827C-33CB-6913-E0BE-6D655284D5DC}"/>
              </a:ext>
            </a:extLst>
          </p:cNvPr>
          <p:cNvSpPr/>
          <p:nvPr/>
        </p:nvSpPr>
        <p:spPr>
          <a:xfrm rot="16200000">
            <a:off x="2602915" y="-915973"/>
            <a:ext cx="1321827" cy="4394062"/>
          </a:xfrm>
          <a:prstGeom prst="rect">
            <a:avLst/>
          </a:prstGeom>
          <a:solidFill>
            <a:srgbClr val="084E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60" name="TextBox 59">
            <a:extLst>
              <a:ext uri="{FF2B5EF4-FFF2-40B4-BE49-F238E27FC236}">
                <a16:creationId xmlns:a16="http://schemas.microsoft.com/office/drawing/2014/main" id="{37FBB811-F431-E141-DFC0-24562577E6E5}"/>
              </a:ext>
            </a:extLst>
          </p:cNvPr>
          <p:cNvSpPr txBox="1"/>
          <p:nvPr/>
        </p:nvSpPr>
        <p:spPr>
          <a:xfrm>
            <a:off x="1751784" y="620144"/>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Refrigerant Gas</a:t>
            </a:r>
            <a:endParaRPr lang="en-IN" sz="1400" b="1" dirty="0">
              <a:solidFill>
                <a:schemeClr val="bg1"/>
              </a:solidFill>
            </a:endParaRPr>
          </a:p>
        </p:txBody>
      </p:sp>
      <p:sp>
        <p:nvSpPr>
          <p:cNvPr id="61" name="TextBox 60">
            <a:extLst>
              <a:ext uri="{FF2B5EF4-FFF2-40B4-BE49-F238E27FC236}">
                <a16:creationId xmlns:a16="http://schemas.microsoft.com/office/drawing/2014/main" id="{71E6AC6B-DA72-0435-19F8-0BDE93112CAD}"/>
              </a:ext>
            </a:extLst>
          </p:cNvPr>
          <p:cNvSpPr txBox="1"/>
          <p:nvPr/>
        </p:nvSpPr>
        <p:spPr>
          <a:xfrm>
            <a:off x="1751784" y="987865"/>
            <a:ext cx="3413760"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Supply Chain Network designed for next 5 years including OEMs and Trade, as per </a:t>
            </a:r>
            <a:r>
              <a:rPr lang="en-US" sz="1000" dirty="0" err="1">
                <a:solidFill>
                  <a:schemeClr val="bg1"/>
                </a:solidFill>
                <a:latin typeface="Arial" pitchFamily="34" charset="0"/>
                <a:cs typeface="Arial" pitchFamily="34" charset="0"/>
              </a:rPr>
              <a:t>targtted</a:t>
            </a:r>
            <a:r>
              <a:rPr lang="en-US" sz="1000" dirty="0">
                <a:solidFill>
                  <a:schemeClr val="bg1"/>
                </a:solidFill>
                <a:latin typeface="Arial" pitchFamily="34" charset="0"/>
                <a:cs typeface="Arial" pitchFamily="34" charset="0"/>
              </a:rPr>
              <a:t> SLAs</a:t>
            </a:r>
          </a:p>
          <a:p>
            <a:r>
              <a:rPr lang="en-US" sz="1000" dirty="0">
                <a:solidFill>
                  <a:schemeClr val="bg1"/>
                </a:solidFill>
                <a:latin typeface="Arial" pitchFamily="34" charset="0"/>
                <a:cs typeface="Arial" pitchFamily="34" charset="0"/>
              </a:rPr>
              <a:t>OEM 90% within 36 </a:t>
            </a:r>
            <a:r>
              <a:rPr lang="en-US" sz="1000" dirty="0" err="1">
                <a:solidFill>
                  <a:schemeClr val="bg1"/>
                </a:solidFill>
                <a:latin typeface="Arial" pitchFamily="34" charset="0"/>
                <a:cs typeface="Arial" pitchFamily="34" charset="0"/>
              </a:rPr>
              <a:t>hrs</a:t>
            </a:r>
            <a:r>
              <a:rPr lang="en-US" sz="1000" dirty="0">
                <a:solidFill>
                  <a:schemeClr val="bg1"/>
                </a:solidFill>
                <a:latin typeface="Arial" pitchFamily="34" charset="0"/>
                <a:cs typeface="Arial" pitchFamily="34" charset="0"/>
              </a:rPr>
              <a:t> and Trade 80% within 48 </a:t>
            </a:r>
            <a:r>
              <a:rPr lang="en-US" sz="1000" dirty="0" err="1">
                <a:solidFill>
                  <a:schemeClr val="bg1"/>
                </a:solidFill>
                <a:latin typeface="Arial" pitchFamily="34" charset="0"/>
                <a:cs typeface="Arial" pitchFamily="34" charset="0"/>
              </a:rPr>
              <a:t>hrs</a:t>
            </a:r>
            <a:endParaRPr lang="en-IN" sz="1000" dirty="0">
              <a:solidFill>
                <a:schemeClr val="bg1"/>
              </a:solidFill>
              <a:latin typeface="Arial" pitchFamily="34" charset="0"/>
              <a:cs typeface="Arial" pitchFamily="34" charset="0"/>
            </a:endParaRPr>
          </a:p>
          <a:p>
            <a:endParaRPr lang="en-IN" sz="1400" b="1" dirty="0">
              <a:solidFill>
                <a:schemeClr val="bg1"/>
              </a:solidFill>
            </a:endParaRPr>
          </a:p>
        </p:txBody>
      </p:sp>
      <p:sp>
        <p:nvSpPr>
          <p:cNvPr id="62" name="TextBox 61">
            <a:extLst>
              <a:ext uri="{FF2B5EF4-FFF2-40B4-BE49-F238E27FC236}">
                <a16:creationId xmlns:a16="http://schemas.microsoft.com/office/drawing/2014/main" id="{636E9172-FD42-4B62-3F12-6556AEECE8A1}"/>
              </a:ext>
            </a:extLst>
          </p:cNvPr>
          <p:cNvSpPr txBox="1"/>
          <p:nvPr/>
        </p:nvSpPr>
        <p:spPr>
          <a:xfrm>
            <a:off x="1751784" y="1644603"/>
            <a:ext cx="255016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16.71% </a:t>
            </a:r>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63" name="Rectangle 62">
            <a:extLst>
              <a:ext uri="{FF2B5EF4-FFF2-40B4-BE49-F238E27FC236}">
                <a16:creationId xmlns:a16="http://schemas.microsoft.com/office/drawing/2014/main" id="{703F17D6-09A0-BF50-685F-3D5D00F82CFC}"/>
              </a:ext>
            </a:extLst>
          </p:cNvPr>
          <p:cNvSpPr/>
          <p:nvPr/>
        </p:nvSpPr>
        <p:spPr>
          <a:xfrm rot="16200000">
            <a:off x="2602915" y="445597"/>
            <a:ext cx="1321827" cy="4394062"/>
          </a:xfrm>
          <a:prstGeom prst="rect">
            <a:avLst/>
          </a:prstGeom>
          <a:solidFill>
            <a:srgbClr val="172C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0" name="TextBox 5119">
            <a:extLst>
              <a:ext uri="{FF2B5EF4-FFF2-40B4-BE49-F238E27FC236}">
                <a16:creationId xmlns:a16="http://schemas.microsoft.com/office/drawing/2014/main" id="{0BF371E3-5560-A43E-59F7-4D5451899358}"/>
              </a:ext>
            </a:extLst>
          </p:cNvPr>
          <p:cNvSpPr txBox="1"/>
          <p:nvPr/>
        </p:nvSpPr>
        <p:spPr>
          <a:xfrm>
            <a:off x="1751784" y="2010253"/>
            <a:ext cx="2336800" cy="461665"/>
          </a:xfrm>
          <a:prstGeom prst="rect">
            <a:avLst/>
          </a:prstGeom>
          <a:noFill/>
        </p:spPr>
        <p:txBody>
          <a:bodyPr wrap="square" rtlCol="0">
            <a:spAutoFit/>
          </a:bodyPr>
          <a:lstStyle/>
          <a:p>
            <a:r>
              <a:rPr lang="en-IN" sz="1200" b="1" u="sng" dirty="0">
                <a:solidFill>
                  <a:srgbClr val="FFFF00"/>
                </a:solidFill>
              </a:rPr>
              <a:t>SUPPLY CHAIN NETWORK DESIGN </a:t>
            </a:r>
            <a:r>
              <a:rPr lang="en-IN" sz="1200" b="1" dirty="0">
                <a:solidFill>
                  <a:schemeClr val="bg1"/>
                </a:solidFill>
              </a:rPr>
              <a:t>INDUSTRY – Animal Nutrition</a:t>
            </a:r>
            <a:endParaRPr lang="en-IN" sz="1400" b="1" dirty="0">
              <a:solidFill>
                <a:schemeClr val="bg1"/>
              </a:solidFill>
            </a:endParaRPr>
          </a:p>
        </p:txBody>
      </p:sp>
      <p:sp>
        <p:nvSpPr>
          <p:cNvPr id="5121" name="TextBox 5120">
            <a:extLst>
              <a:ext uri="{FF2B5EF4-FFF2-40B4-BE49-F238E27FC236}">
                <a16:creationId xmlns:a16="http://schemas.microsoft.com/office/drawing/2014/main" id="{B36230DF-2D23-C36E-7E17-485018101E65}"/>
              </a:ext>
            </a:extLst>
          </p:cNvPr>
          <p:cNvSpPr txBox="1"/>
          <p:nvPr/>
        </p:nvSpPr>
        <p:spPr>
          <a:xfrm>
            <a:off x="1751784" y="2377974"/>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Re-Design Supply Chain in view of GST to achieve Service Level efficiency of 90% + within 96hrs of Customer order</a:t>
            </a:r>
            <a:r>
              <a:rPr lang="en-US" sz="1000" b="1" dirty="0">
                <a:solidFill>
                  <a:schemeClr val="bg1"/>
                </a:solidFill>
                <a:latin typeface="Arial" pitchFamily="34" charset="0"/>
                <a:cs typeface="Arial" pitchFamily="34" charset="0"/>
              </a:rPr>
              <a:t>.</a:t>
            </a:r>
            <a:endParaRPr lang="en-IN" sz="1000" b="1"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2" name="TextBox 5121">
            <a:extLst>
              <a:ext uri="{FF2B5EF4-FFF2-40B4-BE49-F238E27FC236}">
                <a16:creationId xmlns:a16="http://schemas.microsoft.com/office/drawing/2014/main" id="{D2AC18F3-59F8-11CD-A473-D1825B3D1319}"/>
              </a:ext>
            </a:extLst>
          </p:cNvPr>
          <p:cNvSpPr txBox="1"/>
          <p:nvPr/>
        </p:nvSpPr>
        <p:spPr>
          <a:xfrm>
            <a:off x="1751784" y="2902686"/>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Cost Reduction of 8.25% </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3" name="Rectangle 5122">
            <a:extLst>
              <a:ext uri="{FF2B5EF4-FFF2-40B4-BE49-F238E27FC236}">
                <a16:creationId xmlns:a16="http://schemas.microsoft.com/office/drawing/2014/main" id="{DBF2ADFB-0F5C-4151-B92F-2FDFB650A0BD}"/>
              </a:ext>
            </a:extLst>
          </p:cNvPr>
          <p:cNvSpPr/>
          <p:nvPr/>
        </p:nvSpPr>
        <p:spPr>
          <a:xfrm rot="16200000">
            <a:off x="2602915" y="1807914"/>
            <a:ext cx="1321827" cy="439406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4" name="TextBox 5123">
            <a:extLst>
              <a:ext uri="{FF2B5EF4-FFF2-40B4-BE49-F238E27FC236}">
                <a16:creationId xmlns:a16="http://schemas.microsoft.com/office/drawing/2014/main" id="{B57B55DA-2DB2-DF92-4962-205E9A31F37D}"/>
              </a:ext>
            </a:extLst>
          </p:cNvPr>
          <p:cNvSpPr txBox="1"/>
          <p:nvPr/>
        </p:nvSpPr>
        <p:spPr>
          <a:xfrm>
            <a:off x="1751784" y="3323711"/>
            <a:ext cx="2336800" cy="461665"/>
          </a:xfrm>
          <a:prstGeom prst="rect">
            <a:avLst/>
          </a:prstGeom>
          <a:noFill/>
        </p:spPr>
        <p:txBody>
          <a:bodyPr wrap="square" rtlCol="0">
            <a:spAutoFit/>
          </a:bodyPr>
          <a:lstStyle/>
          <a:p>
            <a:r>
              <a:rPr lang="en-IN" sz="1200" b="1" u="sng" dirty="0">
                <a:solidFill>
                  <a:srgbClr val="FFFF00"/>
                </a:solidFill>
              </a:rPr>
              <a:t>FACILITY LOCATION</a:t>
            </a:r>
            <a:br>
              <a:rPr lang="en-IN" sz="1200" b="1" u="sng" dirty="0">
                <a:solidFill>
                  <a:srgbClr val="FFFF00"/>
                </a:solidFill>
              </a:rPr>
            </a:br>
            <a:r>
              <a:rPr lang="en-IN" sz="1200" b="1" dirty="0">
                <a:solidFill>
                  <a:schemeClr val="bg1"/>
                </a:solidFill>
              </a:rPr>
              <a:t>INDUSTRY – Industrial Gas</a:t>
            </a:r>
            <a:endParaRPr lang="en-IN" sz="1400" b="1" dirty="0">
              <a:solidFill>
                <a:schemeClr val="bg1"/>
              </a:solidFill>
            </a:endParaRPr>
          </a:p>
        </p:txBody>
      </p:sp>
      <p:sp>
        <p:nvSpPr>
          <p:cNvPr id="5125" name="TextBox 5124">
            <a:extLst>
              <a:ext uri="{FF2B5EF4-FFF2-40B4-BE49-F238E27FC236}">
                <a16:creationId xmlns:a16="http://schemas.microsoft.com/office/drawing/2014/main" id="{F24F5750-7E54-9AA4-44B5-730F388501AC}"/>
              </a:ext>
            </a:extLst>
          </p:cNvPr>
          <p:cNvSpPr txBox="1"/>
          <p:nvPr/>
        </p:nvSpPr>
        <p:spPr>
          <a:xfrm>
            <a:off x="1751784" y="3711752"/>
            <a:ext cx="3413760" cy="738664"/>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itchFamily="34" charset="0"/>
                <a:cs typeface="Arial" pitchFamily="34" charset="0"/>
              </a:rPr>
              <a:t>Determine the ideal location of RG filling station to cater to Trade Distributors. Customers based in North and East India</a:t>
            </a:r>
            <a:endParaRPr lang="en-IN" sz="1000" dirty="0">
              <a:solidFill>
                <a:schemeClr val="bg1"/>
              </a:solidFill>
              <a:latin typeface="Arial" pitchFamily="34" charset="0"/>
              <a:cs typeface="Arial" pitchFamily="34" charset="0"/>
            </a:endParaRPr>
          </a:p>
          <a:p>
            <a:endParaRPr lang="en-IN" sz="1000" b="1" dirty="0">
              <a:solidFill>
                <a:schemeClr val="bg1"/>
              </a:solidFill>
            </a:endParaRPr>
          </a:p>
        </p:txBody>
      </p:sp>
      <p:sp>
        <p:nvSpPr>
          <p:cNvPr id="5127" name="TextBox 5126">
            <a:extLst>
              <a:ext uri="{FF2B5EF4-FFF2-40B4-BE49-F238E27FC236}">
                <a16:creationId xmlns:a16="http://schemas.microsoft.com/office/drawing/2014/main" id="{8AF7DC14-BC96-4B35-5066-4230F931F03E}"/>
              </a:ext>
            </a:extLst>
          </p:cNvPr>
          <p:cNvSpPr txBox="1"/>
          <p:nvPr/>
        </p:nvSpPr>
        <p:spPr>
          <a:xfrm>
            <a:off x="1751784" y="4236464"/>
            <a:ext cx="3693018" cy="769441"/>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Wt. Average distance reduction = 39% and </a:t>
            </a:r>
          </a:p>
          <a:p>
            <a:r>
              <a:rPr lang="en-US" sz="1000" dirty="0">
                <a:solidFill>
                  <a:schemeClr val="bg1"/>
                </a:solidFill>
                <a:latin typeface="Arial" pitchFamily="34" charset="0"/>
                <a:cs typeface="Arial" pitchFamily="34" charset="0"/>
              </a:rPr>
              <a:t>Cost reduction of 3.6%.</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28" name="Rectangle 5127">
            <a:extLst>
              <a:ext uri="{FF2B5EF4-FFF2-40B4-BE49-F238E27FC236}">
                <a16:creationId xmlns:a16="http://schemas.microsoft.com/office/drawing/2014/main" id="{7D84DEE6-A082-F6F7-E9CD-0E36226D77BD}"/>
              </a:ext>
            </a:extLst>
          </p:cNvPr>
          <p:cNvSpPr/>
          <p:nvPr/>
        </p:nvSpPr>
        <p:spPr>
          <a:xfrm rot="16200000">
            <a:off x="2602915" y="3204331"/>
            <a:ext cx="1321827" cy="4394062"/>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29" name="TextBox 5128">
            <a:extLst>
              <a:ext uri="{FF2B5EF4-FFF2-40B4-BE49-F238E27FC236}">
                <a16:creationId xmlns:a16="http://schemas.microsoft.com/office/drawing/2014/main" id="{923D2234-29E3-0A17-351B-7ED5DCAE87D4}"/>
              </a:ext>
            </a:extLst>
          </p:cNvPr>
          <p:cNvSpPr txBox="1"/>
          <p:nvPr/>
        </p:nvSpPr>
        <p:spPr>
          <a:xfrm>
            <a:off x="1751784" y="4720128"/>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STRATEGY and S&amp;OP</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Tyre Retreading</a:t>
            </a:r>
          </a:p>
          <a:p>
            <a:endParaRPr lang="en-IN" sz="1400" b="1" dirty="0">
              <a:solidFill>
                <a:schemeClr val="bg1"/>
              </a:solidFill>
            </a:endParaRPr>
          </a:p>
        </p:txBody>
      </p:sp>
      <p:sp>
        <p:nvSpPr>
          <p:cNvPr id="5130" name="TextBox 5129">
            <a:extLst>
              <a:ext uri="{FF2B5EF4-FFF2-40B4-BE49-F238E27FC236}">
                <a16:creationId xmlns:a16="http://schemas.microsoft.com/office/drawing/2014/main" id="{ECD4E54E-3BF1-F8D4-06DA-5497779DED09}"/>
              </a:ext>
            </a:extLst>
          </p:cNvPr>
          <p:cNvSpPr txBox="1"/>
          <p:nvPr/>
        </p:nvSpPr>
        <p:spPr>
          <a:xfrm>
            <a:off x="1751784" y="5116843"/>
            <a:ext cx="3693018" cy="584775"/>
          </a:xfrm>
          <a:prstGeom prst="rect">
            <a:avLst/>
          </a:prstGeom>
          <a:noFill/>
        </p:spPr>
        <p:txBody>
          <a:bodyPr wrap="square" rtlCol="0">
            <a:spAutoFit/>
          </a:bodyPr>
          <a:lstStyle/>
          <a:p>
            <a:r>
              <a:rPr lang="en-IN" sz="1200" b="1" u="sng" dirty="0">
                <a:solidFill>
                  <a:schemeClr val="bg1"/>
                </a:solidFill>
                <a:cs typeface="Arial" panose="020B0604020202020204" pitchFamily="34" charset="0"/>
              </a:rPr>
              <a:t>APPROACH</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anose="020B0604020202020204" pitchFamily="34" charset="0"/>
                <a:cs typeface="Arial" panose="020B0604020202020204" pitchFamily="34" charset="0"/>
              </a:rPr>
              <a:t>Designed inventory strategy for finished goods across depots, setting SKU-specific policies, and executing monthly S&amp;OP for demand-production-procurement alignment</a:t>
            </a:r>
            <a:endParaRPr lang="en-IN" sz="1000" dirty="0">
              <a:solidFill>
                <a:schemeClr val="bg1"/>
              </a:solidFill>
              <a:latin typeface="Arial" panose="020B0604020202020204" pitchFamily="34" charset="0"/>
              <a:cs typeface="Arial" panose="020B0604020202020204" pitchFamily="34" charset="0"/>
            </a:endParaRPr>
          </a:p>
        </p:txBody>
      </p:sp>
      <p:sp>
        <p:nvSpPr>
          <p:cNvPr id="5131" name="Rectangle 5130">
            <a:extLst>
              <a:ext uri="{FF2B5EF4-FFF2-40B4-BE49-F238E27FC236}">
                <a16:creationId xmlns:a16="http://schemas.microsoft.com/office/drawing/2014/main" id="{9E0EB21A-70F4-2858-25F8-A3DF7927720D}"/>
              </a:ext>
            </a:extLst>
          </p:cNvPr>
          <p:cNvSpPr/>
          <p:nvPr/>
        </p:nvSpPr>
        <p:spPr>
          <a:xfrm rot="16200000">
            <a:off x="8841152" y="-923214"/>
            <a:ext cx="1382788" cy="4394062"/>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2" name="TextBox 5131">
            <a:extLst>
              <a:ext uri="{FF2B5EF4-FFF2-40B4-BE49-F238E27FC236}">
                <a16:creationId xmlns:a16="http://schemas.microsoft.com/office/drawing/2014/main" id="{EB838C47-ABE0-9D72-9D5F-FDDEB3641282}"/>
              </a:ext>
            </a:extLst>
          </p:cNvPr>
          <p:cNvSpPr txBox="1"/>
          <p:nvPr/>
        </p:nvSpPr>
        <p:spPr>
          <a:xfrm>
            <a:off x="7990410" y="602743"/>
            <a:ext cx="2550159" cy="461665"/>
          </a:xfrm>
          <a:prstGeom prst="rect">
            <a:avLst/>
          </a:prstGeom>
          <a:noFill/>
        </p:spPr>
        <p:txBody>
          <a:bodyPr wrap="square" rtlCol="0">
            <a:spAutoFit/>
          </a:bodyPr>
          <a:lstStyle/>
          <a:p>
            <a:r>
              <a:rPr lang="en-IN" sz="1200" b="1" u="sng" dirty="0">
                <a:solidFill>
                  <a:srgbClr val="FFFF00"/>
                </a:solidFill>
              </a:rPr>
              <a:t>SUPPLY CHAIN VISIBILITY</a:t>
            </a:r>
            <a:br>
              <a:rPr lang="en-IN" sz="1200" b="1" u="sng" dirty="0">
                <a:solidFill>
                  <a:srgbClr val="FFFF00"/>
                </a:solidFill>
              </a:rPr>
            </a:br>
            <a:r>
              <a:rPr lang="en-IN" sz="1200" b="1" dirty="0">
                <a:solidFill>
                  <a:schemeClr val="bg1"/>
                </a:solidFill>
              </a:rPr>
              <a:t>INDUSTRY – FMCG</a:t>
            </a:r>
            <a:endParaRPr lang="en-IN" sz="1400" b="1" dirty="0">
              <a:solidFill>
                <a:schemeClr val="bg1"/>
              </a:solidFill>
            </a:endParaRPr>
          </a:p>
        </p:txBody>
      </p:sp>
      <p:sp>
        <p:nvSpPr>
          <p:cNvPr id="5133" name="TextBox 5132">
            <a:extLst>
              <a:ext uri="{FF2B5EF4-FFF2-40B4-BE49-F238E27FC236}">
                <a16:creationId xmlns:a16="http://schemas.microsoft.com/office/drawing/2014/main" id="{1F31EBBD-1E93-3CA8-D3BD-42E747096855}"/>
              </a:ext>
            </a:extLst>
          </p:cNvPr>
          <p:cNvSpPr txBox="1"/>
          <p:nvPr/>
        </p:nvSpPr>
        <p:spPr>
          <a:xfrm>
            <a:off x="8010730" y="990784"/>
            <a:ext cx="3718849" cy="800219"/>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Implemented supply chain visibility solution for a French electrical MNC, integrating plant-to-customer tracking for two product lines and linking with loyalty program app.</a:t>
            </a:r>
            <a:endParaRPr lang="en-IN" sz="1000" dirty="0">
              <a:solidFill>
                <a:schemeClr val="bg1"/>
              </a:solidFill>
              <a:latin typeface="Arial" panose="020B0604020202020204" pitchFamily="34" charset="0"/>
              <a:cs typeface="Arial" panose="020B0604020202020204" pitchFamily="34" charset="0"/>
            </a:endParaRPr>
          </a:p>
          <a:p>
            <a:endParaRPr lang="en-IN" sz="1400" b="1" dirty="0">
              <a:solidFill>
                <a:schemeClr val="bg1"/>
              </a:solidFill>
            </a:endParaRPr>
          </a:p>
        </p:txBody>
      </p:sp>
      <p:sp>
        <p:nvSpPr>
          <p:cNvPr id="5134" name="TextBox 5133">
            <a:extLst>
              <a:ext uri="{FF2B5EF4-FFF2-40B4-BE49-F238E27FC236}">
                <a16:creationId xmlns:a16="http://schemas.microsoft.com/office/drawing/2014/main" id="{6105FD49-8629-25E9-E6A1-5B9B6B048830}"/>
              </a:ext>
            </a:extLst>
          </p:cNvPr>
          <p:cNvSpPr txBox="1"/>
          <p:nvPr/>
        </p:nvSpPr>
        <p:spPr>
          <a:xfrm>
            <a:off x="8010730" y="1580343"/>
            <a:ext cx="3835830" cy="461665"/>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100% visibility of all SKUs on a single platform</a:t>
            </a:r>
            <a:endParaRPr lang="en-IN" sz="1000" dirty="0">
              <a:solidFill>
                <a:schemeClr val="bg1"/>
              </a:solidFill>
              <a:latin typeface="Arial" panose="020B0604020202020204" pitchFamily="34" charset="0"/>
              <a:cs typeface="Arial" panose="020B0604020202020204" pitchFamily="34" charset="0"/>
            </a:endParaRPr>
          </a:p>
          <a:p>
            <a:endParaRPr lang="en-IN" sz="1200" b="1" dirty="0">
              <a:solidFill>
                <a:schemeClr val="bg1"/>
              </a:solidFill>
            </a:endParaRPr>
          </a:p>
        </p:txBody>
      </p:sp>
      <p:sp>
        <p:nvSpPr>
          <p:cNvPr id="5135" name="Rectangle 5134">
            <a:extLst>
              <a:ext uri="{FF2B5EF4-FFF2-40B4-BE49-F238E27FC236}">
                <a16:creationId xmlns:a16="http://schemas.microsoft.com/office/drawing/2014/main" id="{2D428AB0-8977-E49D-F989-6AAD4AB0B4AE}"/>
              </a:ext>
            </a:extLst>
          </p:cNvPr>
          <p:cNvSpPr/>
          <p:nvPr/>
        </p:nvSpPr>
        <p:spPr>
          <a:xfrm rot="16200000">
            <a:off x="8871633" y="472217"/>
            <a:ext cx="1321827" cy="4394062"/>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36" name="TextBox 5135">
            <a:extLst>
              <a:ext uri="{FF2B5EF4-FFF2-40B4-BE49-F238E27FC236}">
                <a16:creationId xmlns:a16="http://schemas.microsoft.com/office/drawing/2014/main" id="{25AEDE5D-54B5-9888-E063-FFC943F8D360}"/>
              </a:ext>
            </a:extLst>
          </p:cNvPr>
          <p:cNvSpPr txBox="1"/>
          <p:nvPr/>
        </p:nvSpPr>
        <p:spPr>
          <a:xfrm>
            <a:off x="7960214" y="1988014"/>
            <a:ext cx="3063383"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LOGISTICS COST REDUCTION</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HVAC</a:t>
            </a:r>
          </a:p>
          <a:p>
            <a:endParaRPr lang="en-IN" sz="1400" b="1" dirty="0">
              <a:solidFill>
                <a:schemeClr val="bg1"/>
              </a:solidFill>
            </a:endParaRPr>
          </a:p>
        </p:txBody>
      </p:sp>
      <p:sp>
        <p:nvSpPr>
          <p:cNvPr id="5137" name="TextBox 5136">
            <a:extLst>
              <a:ext uri="{FF2B5EF4-FFF2-40B4-BE49-F238E27FC236}">
                <a16:creationId xmlns:a16="http://schemas.microsoft.com/office/drawing/2014/main" id="{E56F39BD-BBDA-C28C-FA96-414E44299BA7}"/>
              </a:ext>
            </a:extLst>
          </p:cNvPr>
          <p:cNvSpPr txBox="1"/>
          <p:nvPr/>
        </p:nvSpPr>
        <p:spPr>
          <a:xfrm>
            <a:off x="7962828" y="2386734"/>
            <a:ext cx="3413760" cy="584775"/>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Optimized outbound logistics costs while maintaining service levels through RFQ design, vendor selection, and contract standardization</a:t>
            </a:r>
            <a:endParaRPr lang="en-IN" sz="1000" dirty="0">
              <a:solidFill>
                <a:schemeClr val="bg1"/>
              </a:solidFill>
              <a:latin typeface="Arial" panose="020B0604020202020204" pitchFamily="34" charset="0"/>
              <a:cs typeface="Arial" panose="020B0604020202020204" pitchFamily="34" charset="0"/>
            </a:endParaRPr>
          </a:p>
        </p:txBody>
      </p:sp>
      <p:sp>
        <p:nvSpPr>
          <p:cNvPr id="5138" name="TextBox 5137">
            <a:extLst>
              <a:ext uri="{FF2B5EF4-FFF2-40B4-BE49-F238E27FC236}">
                <a16:creationId xmlns:a16="http://schemas.microsoft.com/office/drawing/2014/main" id="{E531F982-37EE-8CF5-CF4C-FA9A96A17C25}"/>
              </a:ext>
            </a:extLst>
          </p:cNvPr>
          <p:cNvSpPr txBox="1"/>
          <p:nvPr/>
        </p:nvSpPr>
        <p:spPr>
          <a:xfrm>
            <a:off x="7960215" y="2921087"/>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Savings in freight cost by 31%</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sp>
        <p:nvSpPr>
          <p:cNvPr id="5139" name="Rectangle 5138">
            <a:extLst>
              <a:ext uri="{FF2B5EF4-FFF2-40B4-BE49-F238E27FC236}">
                <a16:creationId xmlns:a16="http://schemas.microsoft.com/office/drawing/2014/main" id="{5A400798-F28C-6FC2-83A7-0984E0783328}"/>
              </a:ext>
            </a:extLst>
          </p:cNvPr>
          <p:cNvSpPr/>
          <p:nvPr/>
        </p:nvSpPr>
        <p:spPr>
          <a:xfrm rot="16200000">
            <a:off x="8867091" y="1824486"/>
            <a:ext cx="1330910" cy="4394062"/>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0" name="TextBox 5139">
            <a:extLst>
              <a:ext uri="{FF2B5EF4-FFF2-40B4-BE49-F238E27FC236}">
                <a16:creationId xmlns:a16="http://schemas.microsoft.com/office/drawing/2014/main" id="{D14EA9D1-1E2B-C589-B437-01339F557BCE}"/>
              </a:ext>
            </a:extLst>
          </p:cNvPr>
          <p:cNvSpPr txBox="1"/>
          <p:nvPr/>
        </p:nvSpPr>
        <p:spPr>
          <a:xfrm>
            <a:off x="7990410" y="3368704"/>
            <a:ext cx="3063383" cy="461665"/>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FREIGHT OPTIMIZATION</a:t>
            </a:r>
            <a:br>
              <a:rPr lang="en-IN" sz="1200" b="1" u="sng" dirty="0">
                <a:solidFill>
                  <a:srgbClr val="FFFF00"/>
                </a:solidFill>
              </a:rPr>
            </a:br>
            <a:r>
              <a:rPr lang="en-IN" sz="1200" b="1" dirty="0">
                <a:solidFill>
                  <a:schemeClr val="bg1"/>
                </a:solidFill>
              </a:rPr>
              <a:t>INDUSTRY – Chemicals</a:t>
            </a:r>
            <a:endParaRPr lang="en-IN" sz="1400" b="1" dirty="0">
              <a:solidFill>
                <a:schemeClr val="bg1"/>
              </a:solidFill>
            </a:endParaRPr>
          </a:p>
        </p:txBody>
      </p:sp>
      <p:sp>
        <p:nvSpPr>
          <p:cNvPr id="5141" name="Rectangle 5140">
            <a:extLst>
              <a:ext uri="{FF2B5EF4-FFF2-40B4-BE49-F238E27FC236}">
                <a16:creationId xmlns:a16="http://schemas.microsoft.com/office/drawing/2014/main" id="{F0223B35-3074-B9D1-29C4-1D0D98960C7C}"/>
              </a:ext>
            </a:extLst>
          </p:cNvPr>
          <p:cNvSpPr/>
          <p:nvPr/>
        </p:nvSpPr>
        <p:spPr>
          <a:xfrm rot="16200000">
            <a:off x="8867091" y="3188552"/>
            <a:ext cx="1330910" cy="4394062"/>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a:p>
            <a:pPr marL="285750" indent="-285750">
              <a:buFont typeface="Arial" panose="020B0604020202020204" pitchFamily="34" charset="0"/>
              <a:buChar char="•"/>
            </a:pPr>
            <a:endParaRPr lang="en-US" sz="1200" dirty="0">
              <a:solidFill>
                <a:sysClr val="windowText" lastClr="000000"/>
              </a:solidFill>
            </a:endParaRPr>
          </a:p>
        </p:txBody>
      </p:sp>
      <p:sp>
        <p:nvSpPr>
          <p:cNvPr id="5142" name="TextBox 5141">
            <a:extLst>
              <a:ext uri="{FF2B5EF4-FFF2-40B4-BE49-F238E27FC236}">
                <a16:creationId xmlns:a16="http://schemas.microsoft.com/office/drawing/2014/main" id="{528565AD-4126-9C56-CAD2-52BAFE11CCF1}"/>
              </a:ext>
            </a:extLst>
          </p:cNvPr>
          <p:cNvSpPr txBox="1"/>
          <p:nvPr/>
        </p:nvSpPr>
        <p:spPr>
          <a:xfrm>
            <a:off x="7960214" y="4771551"/>
            <a:ext cx="3769364" cy="677108"/>
          </a:xfrm>
          <a:prstGeom prst="rect">
            <a:avLst/>
          </a:prstGeom>
          <a:noFill/>
        </p:spPr>
        <p:txBody>
          <a:bodyPr wrap="square" rtlCol="0">
            <a:spAutoFit/>
          </a:bodyPr>
          <a:lstStyle/>
          <a:p>
            <a:r>
              <a:rPr lang="en-US" sz="1200" b="1" u="sng" dirty="0">
                <a:ln w="0"/>
                <a:solidFill>
                  <a:srgbClr val="FFFF00"/>
                </a:solidFill>
                <a:effectLst>
                  <a:outerShdw blurRad="38100" dist="19050" dir="2700000" algn="tl" rotWithShape="0">
                    <a:schemeClr val="dk1">
                      <a:alpha val="40000"/>
                    </a:schemeClr>
                  </a:outerShdw>
                </a:effectLst>
                <a:cs typeface="Arial" pitchFamily="34" charset="0"/>
              </a:rPr>
              <a:t>INVENTORY MANAGEMENT &amp; PROCUREMENT SERVICE</a:t>
            </a:r>
            <a:br>
              <a:rPr lang="en-IN" sz="1200" b="1" u="sng" dirty="0">
                <a:solidFill>
                  <a:srgbClr val="FFFF00"/>
                </a:solidFill>
              </a:rPr>
            </a:br>
            <a:r>
              <a:rPr lang="en-IN" sz="1200" b="1" dirty="0">
                <a:solidFill>
                  <a:schemeClr val="bg1"/>
                </a:solidFill>
              </a:rPr>
              <a:t>INDUSTRY – </a:t>
            </a:r>
            <a:r>
              <a:rPr lang="en-IN" sz="1200" b="1" dirty="0">
                <a:solidFill>
                  <a:schemeClr val="bg1"/>
                </a:solidFill>
                <a:cs typeface="Arial" pitchFamily="34" charset="0"/>
              </a:rPr>
              <a:t>Home Appliances</a:t>
            </a:r>
          </a:p>
          <a:p>
            <a:endParaRPr lang="en-IN" sz="1400" b="1" dirty="0">
              <a:solidFill>
                <a:schemeClr val="bg1"/>
              </a:solidFill>
            </a:endParaRPr>
          </a:p>
        </p:txBody>
      </p:sp>
      <p:pic>
        <p:nvPicPr>
          <p:cNvPr id="5144" name="Picture 5143">
            <a:extLst>
              <a:ext uri="{FF2B5EF4-FFF2-40B4-BE49-F238E27FC236}">
                <a16:creationId xmlns:a16="http://schemas.microsoft.com/office/drawing/2014/main" id="{E4C04C7E-1F5C-CCCF-4F64-18B1E61F5A2E}"/>
              </a:ext>
            </a:extLst>
          </p:cNvPr>
          <p:cNvPicPr>
            <a:picLocks noChangeAspect="1"/>
          </p:cNvPicPr>
          <p:nvPr/>
        </p:nvPicPr>
        <p:blipFill>
          <a:blip r:embed="rId2"/>
          <a:stretch>
            <a:fillRect/>
          </a:stretch>
        </p:blipFill>
        <p:spPr>
          <a:xfrm>
            <a:off x="324168" y="3429873"/>
            <a:ext cx="1372011" cy="1163226"/>
          </a:xfrm>
          <a:prstGeom prst="rect">
            <a:avLst/>
          </a:prstGeom>
          <a:ln w="38100" cap="sq">
            <a:solidFill>
              <a:schemeClr val="bg1"/>
            </a:solidFill>
            <a:prstDash val="solid"/>
            <a:miter lim="800000"/>
          </a:ln>
          <a:effectLst/>
        </p:spPr>
      </p:pic>
      <p:pic>
        <p:nvPicPr>
          <p:cNvPr id="5145" name="Picture 5144">
            <a:extLst>
              <a:ext uri="{FF2B5EF4-FFF2-40B4-BE49-F238E27FC236}">
                <a16:creationId xmlns:a16="http://schemas.microsoft.com/office/drawing/2014/main" id="{F5F1E232-886A-B14F-3117-3C2EB9AEA88F}"/>
              </a:ext>
            </a:extLst>
          </p:cNvPr>
          <p:cNvPicPr>
            <a:picLocks noChangeAspect="1"/>
          </p:cNvPicPr>
          <p:nvPr/>
        </p:nvPicPr>
        <p:blipFill>
          <a:blip r:embed="rId3"/>
          <a:stretch>
            <a:fillRect/>
          </a:stretch>
        </p:blipFill>
        <p:spPr>
          <a:xfrm>
            <a:off x="306638" y="4818884"/>
            <a:ext cx="1399589" cy="1156440"/>
          </a:xfrm>
          <a:prstGeom prst="rect">
            <a:avLst/>
          </a:prstGeom>
          <a:ln w="38100" cap="sq">
            <a:solidFill>
              <a:schemeClr val="bg1"/>
            </a:solidFill>
            <a:prstDash val="solid"/>
            <a:miter lim="800000"/>
          </a:ln>
          <a:effectLst/>
        </p:spPr>
      </p:pic>
      <p:pic>
        <p:nvPicPr>
          <p:cNvPr id="5146" name="Picture 5145">
            <a:extLst>
              <a:ext uri="{FF2B5EF4-FFF2-40B4-BE49-F238E27FC236}">
                <a16:creationId xmlns:a16="http://schemas.microsoft.com/office/drawing/2014/main" id="{B7ABE256-BDB5-F5EC-4D25-578047ECE000}"/>
              </a:ext>
            </a:extLst>
          </p:cNvPr>
          <p:cNvPicPr>
            <a:picLocks noChangeAspect="1"/>
          </p:cNvPicPr>
          <p:nvPr/>
        </p:nvPicPr>
        <p:blipFill>
          <a:blip r:embed="rId4"/>
          <a:stretch>
            <a:fillRect/>
          </a:stretch>
        </p:blipFill>
        <p:spPr>
          <a:xfrm>
            <a:off x="6648186" y="674528"/>
            <a:ext cx="1274055" cy="1203171"/>
          </a:xfrm>
          <a:prstGeom prst="rect">
            <a:avLst/>
          </a:prstGeom>
          <a:ln w="38100" cap="sq">
            <a:solidFill>
              <a:schemeClr val="bg1"/>
            </a:solidFill>
            <a:prstDash val="solid"/>
            <a:miter lim="800000"/>
          </a:ln>
          <a:effectLst/>
        </p:spPr>
      </p:pic>
      <p:pic>
        <p:nvPicPr>
          <p:cNvPr id="5147" name="Picture 5146">
            <a:extLst>
              <a:ext uri="{FF2B5EF4-FFF2-40B4-BE49-F238E27FC236}">
                <a16:creationId xmlns:a16="http://schemas.microsoft.com/office/drawing/2014/main" id="{AAF60CBC-E6E8-E74A-28CC-F492030A5FA8}"/>
              </a:ext>
            </a:extLst>
          </p:cNvPr>
          <p:cNvPicPr>
            <a:picLocks noChangeAspect="1"/>
          </p:cNvPicPr>
          <p:nvPr/>
        </p:nvPicPr>
        <p:blipFill rotWithShape="1">
          <a:blip r:embed="rId5"/>
          <a:srcRect t="16839"/>
          <a:stretch/>
        </p:blipFill>
        <p:spPr>
          <a:xfrm>
            <a:off x="6517450" y="2095096"/>
            <a:ext cx="1406653" cy="1161791"/>
          </a:xfrm>
          <a:prstGeom prst="rect">
            <a:avLst/>
          </a:prstGeom>
          <a:ln w="38100" cap="sq">
            <a:solidFill>
              <a:schemeClr val="bg1"/>
            </a:solidFill>
            <a:prstDash val="solid"/>
            <a:miter lim="800000"/>
          </a:ln>
          <a:effectLst/>
        </p:spPr>
      </p:pic>
      <p:pic>
        <p:nvPicPr>
          <p:cNvPr id="5148" name="Picture 5147">
            <a:extLst>
              <a:ext uri="{FF2B5EF4-FFF2-40B4-BE49-F238E27FC236}">
                <a16:creationId xmlns:a16="http://schemas.microsoft.com/office/drawing/2014/main" id="{12B6C8AC-E83A-5433-AFD2-5440673FD7A1}"/>
              </a:ext>
            </a:extLst>
          </p:cNvPr>
          <p:cNvPicPr>
            <a:picLocks noChangeAspect="1"/>
          </p:cNvPicPr>
          <p:nvPr/>
        </p:nvPicPr>
        <p:blipFill rotWithShape="1">
          <a:blip r:embed="rId6"/>
          <a:srcRect t="6285"/>
          <a:stretch/>
        </p:blipFill>
        <p:spPr>
          <a:xfrm>
            <a:off x="6558994" y="3436490"/>
            <a:ext cx="1379083" cy="1161791"/>
          </a:xfrm>
          <a:prstGeom prst="rect">
            <a:avLst/>
          </a:prstGeom>
          <a:ln w="38100" cap="sq">
            <a:solidFill>
              <a:schemeClr val="bg1"/>
            </a:solidFill>
            <a:prstDash val="solid"/>
            <a:miter lim="800000"/>
          </a:ln>
          <a:effectLst/>
        </p:spPr>
      </p:pic>
      <p:pic>
        <p:nvPicPr>
          <p:cNvPr id="5149" name="Picture 5148">
            <a:extLst>
              <a:ext uri="{FF2B5EF4-FFF2-40B4-BE49-F238E27FC236}">
                <a16:creationId xmlns:a16="http://schemas.microsoft.com/office/drawing/2014/main" id="{51464902-80A7-7D1C-9A3D-468959391141}"/>
              </a:ext>
            </a:extLst>
          </p:cNvPr>
          <p:cNvPicPr>
            <a:picLocks noChangeAspect="1"/>
          </p:cNvPicPr>
          <p:nvPr/>
        </p:nvPicPr>
        <p:blipFill>
          <a:blip r:embed="rId7"/>
          <a:stretch>
            <a:fillRect/>
          </a:stretch>
        </p:blipFill>
        <p:spPr>
          <a:xfrm>
            <a:off x="6509761" y="4801799"/>
            <a:ext cx="1439378" cy="1161791"/>
          </a:xfrm>
          <a:prstGeom prst="rect">
            <a:avLst/>
          </a:prstGeom>
          <a:ln w="38100" cap="sq">
            <a:solidFill>
              <a:schemeClr val="bg1"/>
            </a:solidFill>
            <a:prstDash val="solid"/>
            <a:miter lim="800000"/>
          </a:ln>
          <a:effectLst/>
        </p:spPr>
      </p:pic>
      <p:pic>
        <p:nvPicPr>
          <p:cNvPr id="5150" name="Picture 5149">
            <a:extLst>
              <a:ext uri="{FF2B5EF4-FFF2-40B4-BE49-F238E27FC236}">
                <a16:creationId xmlns:a16="http://schemas.microsoft.com/office/drawing/2014/main" id="{A48EF990-C723-E127-ABD1-DB4B671F67CB}"/>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1138615"/>
            <a:ext cx="388149" cy="323850"/>
          </a:xfrm>
          <a:prstGeom prst="rect">
            <a:avLst/>
          </a:prstGeom>
          <a:solidFill>
            <a:schemeClr val="tx1"/>
          </a:solidFill>
        </p:spPr>
      </p:pic>
      <p:pic>
        <p:nvPicPr>
          <p:cNvPr id="5151" name="Picture 5150">
            <a:extLst>
              <a:ext uri="{FF2B5EF4-FFF2-40B4-BE49-F238E27FC236}">
                <a16:creationId xmlns:a16="http://schemas.microsoft.com/office/drawing/2014/main" id="{BE5D1290-B2B7-DFCB-2B79-1BCF128A3AD1}"/>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33674" y="2480703"/>
            <a:ext cx="388149" cy="323850"/>
          </a:xfrm>
          <a:prstGeom prst="rect">
            <a:avLst/>
          </a:prstGeom>
          <a:solidFill>
            <a:schemeClr val="tx1"/>
          </a:solidFill>
        </p:spPr>
      </p:pic>
      <p:pic>
        <p:nvPicPr>
          <p:cNvPr id="5152" name="Picture 5151">
            <a:extLst>
              <a:ext uri="{FF2B5EF4-FFF2-40B4-BE49-F238E27FC236}">
                <a16:creationId xmlns:a16="http://schemas.microsoft.com/office/drawing/2014/main" id="{46C66259-ECFA-DB9E-A1CE-698681C8737C}"/>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3777554"/>
            <a:ext cx="388149" cy="323850"/>
          </a:xfrm>
          <a:prstGeom prst="rect">
            <a:avLst/>
          </a:prstGeom>
          <a:solidFill>
            <a:schemeClr val="tx1"/>
          </a:solidFill>
        </p:spPr>
      </p:pic>
      <p:pic>
        <p:nvPicPr>
          <p:cNvPr id="5153" name="Picture 5152">
            <a:extLst>
              <a:ext uri="{FF2B5EF4-FFF2-40B4-BE49-F238E27FC236}">
                <a16:creationId xmlns:a16="http://schemas.microsoft.com/office/drawing/2014/main" id="{0591E4F8-F6F5-91FC-9568-20D76E23F58E}"/>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5806144" y="5216532"/>
            <a:ext cx="388149" cy="323850"/>
          </a:xfrm>
          <a:prstGeom prst="rect">
            <a:avLst/>
          </a:prstGeom>
          <a:solidFill>
            <a:schemeClr val="tx1"/>
          </a:solidFill>
        </p:spPr>
      </p:pic>
      <p:sp>
        <p:nvSpPr>
          <p:cNvPr id="5154" name="TextBox 5153">
            <a:extLst>
              <a:ext uri="{FF2B5EF4-FFF2-40B4-BE49-F238E27FC236}">
                <a16:creationId xmlns:a16="http://schemas.microsoft.com/office/drawing/2014/main" id="{B298DCA6-DE3F-E459-97A8-8CC998E93217}"/>
              </a:ext>
            </a:extLst>
          </p:cNvPr>
          <p:cNvSpPr txBox="1"/>
          <p:nvPr/>
        </p:nvSpPr>
        <p:spPr>
          <a:xfrm>
            <a:off x="8000854" y="4352345"/>
            <a:ext cx="4539498" cy="276999"/>
          </a:xfrm>
          <a:prstGeom prst="rect">
            <a:avLst/>
          </a:prstGeom>
          <a:noFill/>
        </p:spPr>
        <p:txBody>
          <a:bodyPr wrap="square" rtlCol="0">
            <a:spAutoFit/>
          </a:bodyPr>
          <a:lstStyle/>
          <a:p>
            <a:r>
              <a:rPr lang="en-IN" sz="1200" b="1" u="sng" dirty="0">
                <a:solidFill>
                  <a:schemeClr val="bg1"/>
                </a:solidFill>
                <a:cs typeface="Arial" panose="020B0604020202020204" pitchFamily="34" charset="0"/>
              </a:rPr>
              <a:t>RESULTS</a:t>
            </a:r>
            <a:r>
              <a:rPr lang="en-IN" sz="1200" b="1" dirty="0">
                <a:solidFill>
                  <a:schemeClr val="bg1"/>
                </a:solidFill>
                <a:latin typeface="Arial" panose="020B0604020202020204" pitchFamily="34" charset="0"/>
                <a:cs typeface="Arial" panose="020B0604020202020204" pitchFamily="34" charset="0"/>
              </a:rPr>
              <a:t> : </a:t>
            </a:r>
            <a:r>
              <a:rPr lang="en-US" sz="1000" dirty="0">
                <a:solidFill>
                  <a:schemeClr val="bg1"/>
                </a:solidFill>
                <a:latin typeface="Arial" pitchFamily="34" charset="0"/>
                <a:cs typeface="Arial" pitchFamily="34" charset="0"/>
              </a:rPr>
              <a:t>Cost reduction of 4.94%</a:t>
            </a:r>
            <a:endParaRPr lang="en-IN" sz="1000" dirty="0"/>
          </a:p>
        </p:txBody>
      </p:sp>
      <p:sp>
        <p:nvSpPr>
          <p:cNvPr id="5155" name="TextBox 5154">
            <a:extLst>
              <a:ext uri="{FF2B5EF4-FFF2-40B4-BE49-F238E27FC236}">
                <a16:creationId xmlns:a16="http://schemas.microsoft.com/office/drawing/2014/main" id="{2F3E42D4-49E9-5CB7-6A7C-9428F9C53541}"/>
              </a:ext>
            </a:extLst>
          </p:cNvPr>
          <p:cNvSpPr txBox="1"/>
          <p:nvPr/>
        </p:nvSpPr>
        <p:spPr>
          <a:xfrm>
            <a:off x="7998322" y="3583849"/>
            <a:ext cx="4122558" cy="830997"/>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a:t>
            </a:r>
            <a:r>
              <a:rPr lang="en-IN" sz="2800" b="1" dirty="0">
                <a:solidFill>
                  <a:schemeClr val="bg1"/>
                </a:solidFill>
              </a:rPr>
              <a:t> </a:t>
            </a:r>
            <a:r>
              <a:rPr lang="en-US" sz="1000" dirty="0">
                <a:solidFill>
                  <a:schemeClr val="bg1"/>
                </a:solidFill>
                <a:latin typeface="Arial" panose="020B0604020202020204" pitchFamily="34" charset="0"/>
                <a:cs typeface="Arial" panose="020B0604020202020204" pitchFamily="34" charset="0"/>
              </a:rPr>
              <a:t>Optimized outbound logistics costs for CMS,</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including tanker and drum movement through product flow optimization and service provider contract standardization</a:t>
            </a:r>
            <a:endParaRPr lang="en-IN" sz="1000" dirty="0"/>
          </a:p>
        </p:txBody>
      </p:sp>
      <p:sp>
        <p:nvSpPr>
          <p:cNvPr id="2086" name="TextBox 2085">
            <a:extLst>
              <a:ext uri="{FF2B5EF4-FFF2-40B4-BE49-F238E27FC236}">
                <a16:creationId xmlns:a16="http://schemas.microsoft.com/office/drawing/2014/main" id="{DA0BF512-1752-DAA7-3A2E-8C644780F9CC}"/>
              </a:ext>
            </a:extLst>
          </p:cNvPr>
          <p:cNvSpPr txBox="1"/>
          <p:nvPr/>
        </p:nvSpPr>
        <p:spPr>
          <a:xfrm>
            <a:off x="7970091" y="5142870"/>
            <a:ext cx="3769363" cy="1231106"/>
          </a:xfrm>
          <a:prstGeom prst="rect">
            <a:avLst/>
          </a:prstGeom>
          <a:noFill/>
        </p:spPr>
        <p:txBody>
          <a:bodyPr wrap="square" rtlCol="0">
            <a:spAutoFit/>
          </a:bodyPr>
          <a:lstStyle/>
          <a:p>
            <a:r>
              <a:rPr lang="en-IN" sz="1200" b="1" u="sng" dirty="0">
                <a:solidFill>
                  <a:schemeClr val="bg1"/>
                </a:solidFill>
              </a:rPr>
              <a:t>APPROACH</a:t>
            </a:r>
            <a:r>
              <a:rPr lang="en-IN" sz="1200" b="1" dirty="0">
                <a:solidFill>
                  <a:schemeClr val="bg1"/>
                </a:solidFill>
              </a:rPr>
              <a:t> : </a:t>
            </a:r>
            <a:r>
              <a:rPr lang="en-US" sz="1000" dirty="0">
                <a:solidFill>
                  <a:schemeClr val="bg1"/>
                </a:solidFill>
                <a:latin typeface="Arial" panose="020B0604020202020204" pitchFamily="34" charset="0"/>
                <a:cs typeface="Arial" panose="020B0604020202020204" pitchFamily="34" charset="0"/>
              </a:rPr>
              <a:t>Designed RM hierarchy, FG BOMs, and inventory policies. Spend Analysis, RFQ/Sourcing, Contract Management, and Supplier Performance Dashboard</a:t>
            </a:r>
          </a:p>
          <a:p>
            <a:endParaRPr lang="en-US" sz="1000" b="1" u="sng" dirty="0">
              <a:solidFill>
                <a:schemeClr val="bg1"/>
              </a:solidFill>
              <a:latin typeface="Arial" panose="020B0604020202020204" pitchFamily="34" charset="0"/>
              <a:cs typeface="Arial" panose="020B0604020202020204" pitchFamily="34" charset="0"/>
            </a:endParaRPr>
          </a:p>
          <a:p>
            <a:r>
              <a:rPr lang="en-US" sz="1200" b="1" u="sng" dirty="0">
                <a:solidFill>
                  <a:schemeClr val="bg1"/>
                </a:solidFill>
                <a:cs typeface="Arial" panose="020B0604020202020204" pitchFamily="34" charset="0"/>
              </a:rPr>
              <a:t>RESULTS</a:t>
            </a:r>
            <a:r>
              <a:rPr lang="en-US" sz="1200" b="1" dirty="0">
                <a:solidFill>
                  <a:schemeClr val="bg1"/>
                </a:solidFill>
                <a:cs typeface="Arial" panose="020B0604020202020204" pitchFamily="34" charset="0"/>
              </a:rPr>
              <a:t> </a:t>
            </a:r>
            <a:r>
              <a:rPr lang="en-US" sz="1000" b="1" dirty="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itchFamily="34" charset="0"/>
                <a:cs typeface="Arial" pitchFamily="34" charset="0"/>
              </a:rPr>
              <a:t>Annualized Savings of INR 50mn</a:t>
            </a:r>
            <a:endParaRPr lang="en-IN" sz="1000" dirty="0">
              <a:solidFill>
                <a:schemeClr val="bg1"/>
              </a:solidFill>
              <a:latin typeface="Arial" pitchFamily="34" charset="0"/>
              <a:cs typeface="Arial" pitchFamily="34" charset="0"/>
            </a:endParaRPr>
          </a:p>
          <a:p>
            <a:endParaRPr lang="en-IN" sz="1000" b="1" u="sng" dirty="0">
              <a:solidFill>
                <a:schemeClr val="bg1"/>
              </a:solidFill>
              <a:latin typeface="Arial" panose="020B0604020202020204" pitchFamily="34" charset="0"/>
              <a:cs typeface="Arial" panose="020B0604020202020204" pitchFamily="34" charset="0"/>
            </a:endParaRPr>
          </a:p>
          <a:p>
            <a:endParaRPr lang="en-IN" sz="1000" b="1" dirty="0">
              <a:solidFill>
                <a:schemeClr val="bg1"/>
              </a:solidFill>
            </a:endParaRPr>
          </a:p>
        </p:txBody>
      </p:sp>
      <p:sp>
        <p:nvSpPr>
          <p:cNvPr id="2087" name="TextBox 2086">
            <a:extLst>
              <a:ext uri="{FF2B5EF4-FFF2-40B4-BE49-F238E27FC236}">
                <a16:creationId xmlns:a16="http://schemas.microsoft.com/office/drawing/2014/main" id="{194E08CA-83C7-DE0E-0D03-7293AFEC8F39}"/>
              </a:ext>
            </a:extLst>
          </p:cNvPr>
          <p:cNvSpPr txBox="1"/>
          <p:nvPr/>
        </p:nvSpPr>
        <p:spPr>
          <a:xfrm>
            <a:off x="1711817" y="5683681"/>
            <a:ext cx="3693018" cy="615553"/>
          </a:xfrm>
          <a:prstGeom prst="rect">
            <a:avLst/>
          </a:prstGeom>
          <a:noFill/>
        </p:spPr>
        <p:txBody>
          <a:bodyPr wrap="square" rtlCol="0">
            <a:spAutoFit/>
          </a:bodyPr>
          <a:lstStyle/>
          <a:p>
            <a:r>
              <a:rPr lang="en-IN" sz="1200" b="1" u="sng" dirty="0">
                <a:solidFill>
                  <a:schemeClr val="bg1"/>
                </a:solidFill>
              </a:rPr>
              <a:t>RESULT</a:t>
            </a:r>
            <a:r>
              <a:rPr lang="en-IN" sz="1200" b="1" dirty="0">
                <a:solidFill>
                  <a:schemeClr val="bg1"/>
                </a:solidFill>
              </a:rPr>
              <a:t> : </a:t>
            </a:r>
            <a:r>
              <a:rPr lang="en-US" sz="1000" dirty="0">
                <a:solidFill>
                  <a:schemeClr val="bg1"/>
                </a:solidFill>
                <a:latin typeface="Arial" pitchFamily="34" charset="0"/>
                <a:cs typeface="Arial" pitchFamily="34" charset="0"/>
              </a:rPr>
              <a:t>Reduction in DIO by 23%</a:t>
            </a:r>
            <a:endParaRPr lang="en-IN" sz="1000" dirty="0">
              <a:solidFill>
                <a:schemeClr val="bg1"/>
              </a:solidFill>
              <a:latin typeface="Arial" pitchFamily="34" charset="0"/>
              <a:cs typeface="Arial" pitchFamily="34" charset="0"/>
            </a:endParaRPr>
          </a:p>
          <a:p>
            <a:endParaRPr lang="en-IN" sz="1000" dirty="0">
              <a:solidFill>
                <a:schemeClr val="bg1"/>
              </a:solidFill>
              <a:latin typeface="Arial" pitchFamily="34" charset="0"/>
              <a:cs typeface="Arial" pitchFamily="34" charset="0"/>
            </a:endParaRPr>
          </a:p>
          <a:p>
            <a:endParaRPr lang="en-IN" sz="1200" b="1" dirty="0">
              <a:solidFill>
                <a:schemeClr val="bg1"/>
              </a:solidFill>
            </a:endParaRPr>
          </a:p>
        </p:txBody>
      </p:sp>
      <p:pic>
        <p:nvPicPr>
          <p:cNvPr id="2118" name="Picture 2117">
            <a:extLst>
              <a:ext uri="{FF2B5EF4-FFF2-40B4-BE49-F238E27FC236}">
                <a16:creationId xmlns:a16="http://schemas.microsoft.com/office/drawing/2014/main" id="{897F1C5A-737E-B523-07F6-B9FF20DB8C53}"/>
              </a:ext>
            </a:extLst>
          </p:cNvPr>
          <p:cNvPicPr>
            <a:picLocks noChangeAspect="1"/>
          </p:cNvPicPr>
          <p:nvPr/>
        </p:nvPicPr>
        <p:blipFill rotWithShape="1">
          <a:blip r:embed="rId9">
            <a:extLst>
              <a:ext uri="{28A0092B-C50C-407E-A947-70E740481C1C}">
                <a14:useLocalDpi xmlns:a14="http://schemas.microsoft.com/office/drawing/2010/main" val="0"/>
              </a:ext>
            </a:extLst>
          </a:blip>
          <a:srcRect r="48856" b="14435"/>
          <a:stretch/>
        </p:blipFill>
        <p:spPr>
          <a:xfrm>
            <a:off x="518605" y="2024167"/>
            <a:ext cx="1224598" cy="1238797"/>
          </a:xfrm>
          <a:prstGeom prst="rect">
            <a:avLst/>
          </a:prstGeom>
        </p:spPr>
      </p:pic>
      <p:pic>
        <p:nvPicPr>
          <p:cNvPr id="2120" name="Picture 2119">
            <a:extLst>
              <a:ext uri="{FF2B5EF4-FFF2-40B4-BE49-F238E27FC236}">
                <a16:creationId xmlns:a16="http://schemas.microsoft.com/office/drawing/2014/main" id="{C7A8375D-9DAE-A935-0B0A-4383B130ED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723" y="666002"/>
            <a:ext cx="1632600" cy="1231021"/>
          </a:xfrm>
          <a:prstGeom prst="rect">
            <a:avLst/>
          </a:prstGeom>
        </p:spPr>
      </p:pic>
    </p:spTree>
    <p:extLst>
      <p:ext uri="{BB962C8B-B14F-4D97-AF65-F5344CB8AC3E}">
        <p14:creationId xmlns:p14="http://schemas.microsoft.com/office/powerpoint/2010/main" val="101175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Key client segments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Creating incisive impact across client segments</a:t>
            </a:r>
          </a:p>
        </p:txBody>
      </p:sp>
      <p:sp>
        <p:nvSpPr>
          <p:cNvPr id="5" name="Rectangle 4">
            <a:extLst>
              <a:ext uri="{FF2B5EF4-FFF2-40B4-BE49-F238E27FC236}">
                <a16:creationId xmlns:a16="http://schemas.microsoft.com/office/drawing/2014/main" id="{4145491E-CEB3-7EEC-3F2A-86AF2DB0B89C}"/>
              </a:ext>
            </a:extLst>
          </p:cNvPr>
          <p:cNvSpPr/>
          <p:nvPr/>
        </p:nvSpPr>
        <p:spPr>
          <a:xfrm>
            <a:off x="4489851" y="1438592"/>
            <a:ext cx="2651999" cy="4531045"/>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D06B96A4-B095-1431-C554-E4DE40C39351}"/>
              </a:ext>
            </a:extLst>
          </p:cNvPr>
          <p:cNvSpPr/>
          <p:nvPr/>
        </p:nvSpPr>
        <p:spPr>
          <a:xfrm>
            <a:off x="4489852" y="1174057"/>
            <a:ext cx="2133084" cy="809040"/>
          </a:xfrm>
          <a:prstGeom prst="rect">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Consulting</a:t>
            </a:r>
          </a:p>
        </p:txBody>
      </p:sp>
      <p:sp>
        <p:nvSpPr>
          <p:cNvPr id="8" name="Rectangle 7">
            <a:extLst>
              <a:ext uri="{FF2B5EF4-FFF2-40B4-BE49-F238E27FC236}">
                <a16:creationId xmlns:a16="http://schemas.microsoft.com/office/drawing/2014/main" id="{93A81454-0AF1-AD31-F29F-6B3DDE1B3F94}"/>
              </a:ext>
            </a:extLst>
          </p:cNvPr>
          <p:cNvSpPr/>
          <p:nvPr/>
        </p:nvSpPr>
        <p:spPr>
          <a:xfrm>
            <a:off x="8312843" y="1449854"/>
            <a:ext cx="2679753" cy="4531045"/>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10" name="Rectangle 9">
            <a:extLst>
              <a:ext uri="{FF2B5EF4-FFF2-40B4-BE49-F238E27FC236}">
                <a16:creationId xmlns:a16="http://schemas.microsoft.com/office/drawing/2014/main" id="{2DDC617E-9887-5540-5916-CAB3DD184166}"/>
              </a:ext>
            </a:extLst>
          </p:cNvPr>
          <p:cNvSpPr/>
          <p:nvPr/>
        </p:nvSpPr>
        <p:spPr>
          <a:xfrm>
            <a:off x="8312843" y="1174058"/>
            <a:ext cx="2193258" cy="809039"/>
          </a:xfrm>
          <a:prstGeom prst="rect">
            <a:avLst/>
          </a:prstGeom>
          <a:solidFill>
            <a:srgbClr val="7030A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Logistics / 3PL</a:t>
            </a:r>
          </a:p>
        </p:txBody>
      </p:sp>
      <p:pic>
        <p:nvPicPr>
          <p:cNvPr id="18" name="Graphic 17">
            <a:extLst>
              <a:ext uri="{FF2B5EF4-FFF2-40B4-BE49-F238E27FC236}">
                <a16:creationId xmlns:a16="http://schemas.microsoft.com/office/drawing/2014/main" id="{FE0DB484-8187-08D4-0EAB-C4D9B193F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4496" y="2106760"/>
            <a:ext cx="2085311" cy="231701"/>
          </a:xfrm>
          <a:prstGeom prst="rect">
            <a:avLst/>
          </a:prstGeom>
        </p:spPr>
      </p:pic>
      <p:pic>
        <p:nvPicPr>
          <p:cNvPr id="26" name="Picture 25">
            <a:extLst>
              <a:ext uri="{FF2B5EF4-FFF2-40B4-BE49-F238E27FC236}">
                <a16:creationId xmlns:a16="http://schemas.microsoft.com/office/drawing/2014/main" id="{085FB1AA-A405-56C9-6FAF-5238AFEE905F}"/>
              </a:ext>
            </a:extLst>
          </p:cNvPr>
          <p:cNvPicPr/>
          <p:nvPr/>
        </p:nvPicPr>
        <p:blipFill rotWithShape="1">
          <a:blip r:embed="rId4" cstate="print">
            <a:extLst>
              <a:ext uri="{28A0092B-C50C-407E-A947-70E740481C1C}">
                <a14:useLocalDpi xmlns:a14="http://schemas.microsoft.com/office/drawing/2010/main" val="0"/>
              </a:ext>
            </a:extLst>
          </a:blip>
          <a:srcRect l="5077" t="2795" r="83556" b="90061"/>
          <a:stretch/>
        </p:blipFill>
        <p:spPr>
          <a:xfrm>
            <a:off x="6188824" y="2522334"/>
            <a:ext cx="637591" cy="708633"/>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7" name="Graphic 26">
            <a:extLst>
              <a:ext uri="{FF2B5EF4-FFF2-40B4-BE49-F238E27FC236}">
                <a16:creationId xmlns:a16="http://schemas.microsoft.com/office/drawing/2014/main" id="{5D37A83E-910B-45AB-26DD-F51B247E1C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0357" y="4255615"/>
            <a:ext cx="1414636" cy="219664"/>
          </a:xfrm>
          <a:prstGeom prst="rect">
            <a:avLst/>
          </a:prstGeom>
        </p:spPr>
      </p:pic>
      <p:pic>
        <p:nvPicPr>
          <p:cNvPr id="40" name="Picture 39">
            <a:extLst>
              <a:ext uri="{FF2B5EF4-FFF2-40B4-BE49-F238E27FC236}">
                <a16:creationId xmlns:a16="http://schemas.microsoft.com/office/drawing/2014/main" id="{4B6EA5D1-F883-AA0E-4798-C9906460425C}"/>
              </a:ext>
            </a:extLst>
          </p:cNvPr>
          <p:cNvPicPr>
            <a:picLocks noChangeAspect="1"/>
          </p:cNvPicPr>
          <p:nvPr/>
        </p:nvPicPr>
        <p:blipFill rotWithShape="1">
          <a:blip r:embed="rId7"/>
          <a:srcRect l="2191" t="11092" r="73395" b="81843"/>
          <a:stretch/>
        </p:blipFill>
        <p:spPr>
          <a:xfrm>
            <a:off x="4694696" y="5419408"/>
            <a:ext cx="2372173" cy="38592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1" name="Picture 40">
            <a:extLst>
              <a:ext uri="{FF2B5EF4-FFF2-40B4-BE49-F238E27FC236}">
                <a16:creationId xmlns:a16="http://schemas.microsoft.com/office/drawing/2014/main" id="{DC338B18-7DFF-1167-1364-CA86DCF2A963}"/>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3733269" y="1416652"/>
            <a:ext cx="388149" cy="323850"/>
          </a:xfrm>
          <a:prstGeom prst="rect">
            <a:avLst/>
          </a:prstGeom>
        </p:spPr>
      </p:pic>
      <p:pic>
        <p:nvPicPr>
          <p:cNvPr id="42" name="Picture 41">
            <a:extLst>
              <a:ext uri="{FF2B5EF4-FFF2-40B4-BE49-F238E27FC236}">
                <a16:creationId xmlns:a16="http://schemas.microsoft.com/office/drawing/2014/main" id="{92FD3A11-F0CC-6882-6CC4-807EF84BE80A}"/>
              </a:ext>
            </a:extLst>
          </p:cNvPr>
          <p:cNvPicPr/>
          <p:nvPr/>
        </p:nvPicPr>
        <p:blipFill rotWithShape="1">
          <a:blip r:embed="rId8">
            <a:extLst>
              <a:ext uri="{28A0092B-C50C-407E-A947-70E740481C1C}">
                <a14:useLocalDpi xmlns:a14="http://schemas.microsoft.com/office/drawing/2010/main" val="0"/>
              </a:ext>
            </a:extLst>
          </a:blip>
          <a:srcRect l="28004" t="24097" r="61806" b="33680"/>
          <a:stretch/>
        </p:blipFill>
        <p:spPr>
          <a:xfrm>
            <a:off x="7533272" y="1438592"/>
            <a:ext cx="388149" cy="323850"/>
          </a:xfrm>
          <a:prstGeom prst="rect">
            <a:avLst/>
          </a:prstGeom>
        </p:spPr>
      </p:pic>
      <p:sp>
        <p:nvSpPr>
          <p:cNvPr id="3" name="Rectangle 2">
            <a:extLst>
              <a:ext uri="{FF2B5EF4-FFF2-40B4-BE49-F238E27FC236}">
                <a16:creationId xmlns:a16="http://schemas.microsoft.com/office/drawing/2014/main" id="{79E59340-3CE4-D516-F05E-847167862E29}"/>
              </a:ext>
            </a:extLst>
          </p:cNvPr>
          <p:cNvSpPr/>
          <p:nvPr/>
        </p:nvSpPr>
        <p:spPr>
          <a:xfrm>
            <a:off x="642247" y="1438592"/>
            <a:ext cx="2651999" cy="452508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dirty="0">
              <a:solidFill>
                <a:sysClr val="windowText" lastClr="000000"/>
              </a:solidFill>
            </a:endParaRPr>
          </a:p>
        </p:txBody>
      </p:sp>
      <p:sp>
        <p:nvSpPr>
          <p:cNvPr id="4" name="Rectangle 3">
            <a:extLst>
              <a:ext uri="{FF2B5EF4-FFF2-40B4-BE49-F238E27FC236}">
                <a16:creationId xmlns:a16="http://schemas.microsoft.com/office/drawing/2014/main" id="{14C7C035-717B-3684-F047-6A550DDE159D}"/>
              </a:ext>
            </a:extLst>
          </p:cNvPr>
          <p:cNvSpPr/>
          <p:nvPr/>
        </p:nvSpPr>
        <p:spPr>
          <a:xfrm>
            <a:off x="642248" y="1156839"/>
            <a:ext cx="2193258" cy="843477"/>
          </a:xfrm>
          <a:prstGeom prst="rect">
            <a:avLst/>
          </a:prstGeom>
          <a:solidFill>
            <a:schemeClr val="accent5">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Manufacturing/Retail</a:t>
            </a:r>
          </a:p>
        </p:txBody>
      </p:sp>
      <p:pic>
        <p:nvPicPr>
          <p:cNvPr id="11" name="Picture 10">
            <a:extLst>
              <a:ext uri="{FF2B5EF4-FFF2-40B4-BE49-F238E27FC236}">
                <a16:creationId xmlns:a16="http://schemas.microsoft.com/office/drawing/2014/main" id="{1363C264-583C-D3DE-F4D3-B888714D2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005" y="2097582"/>
            <a:ext cx="1027199" cy="584334"/>
          </a:xfrm>
          <a:prstGeom prst="rect">
            <a:avLst/>
          </a:prstGeom>
          <a:ln w="38100" cap="sq">
            <a:noFill/>
            <a:prstDash val="solid"/>
            <a:miter lim="800000"/>
          </a:ln>
          <a:effectLst/>
        </p:spPr>
      </p:pic>
      <p:pic>
        <p:nvPicPr>
          <p:cNvPr id="12" name="Picture 11">
            <a:extLst>
              <a:ext uri="{FF2B5EF4-FFF2-40B4-BE49-F238E27FC236}">
                <a16:creationId xmlns:a16="http://schemas.microsoft.com/office/drawing/2014/main" id="{1E06F8BA-C022-5A8D-125F-B6BE63D0D7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2253" y="4484937"/>
            <a:ext cx="779209" cy="687538"/>
          </a:xfrm>
          <a:prstGeom prst="rect">
            <a:avLst/>
          </a:prstGeom>
          <a:ln w="38100" cap="sq">
            <a:noFill/>
            <a:prstDash val="solid"/>
            <a:miter lim="800000"/>
          </a:ln>
          <a:effectLst/>
        </p:spPr>
      </p:pic>
      <p:pic>
        <p:nvPicPr>
          <p:cNvPr id="13" name="Picture 12">
            <a:extLst>
              <a:ext uri="{FF2B5EF4-FFF2-40B4-BE49-F238E27FC236}">
                <a16:creationId xmlns:a16="http://schemas.microsoft.com/office/drawing/2014/main" id="{E9D83D5B-9E25-FFE6-9FA5-C16CA5B7D5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504" y="3437742"/>
            <a:ext cx="1390712" cy="343163"/>
          </a:xfrm>
          <a:prstGeom prst="rect">
            <a:avLst/>
          </a:prstGeom>
          <a:ln w="38100" cap="sq">
            <a:noFill/>
            <a:prstDash val="solid"/>
            <a:miter lim="800000"/>
          </a:ln>
          <a:effectLst/>
        </p:spPr>
      </p:pic>
      <p:pic>
        <p:nvPicPr>
          <p:cNvPr id="15" name="Picture 14">
            <a:extLst>
              <a:ext uri="{FF2B5EF4-FFF2-40B4-BE49-F238E27FC236}">
                <a16:creationId xmlns:a16="http://schemas.microsoft.com/office/drawing/2014/main" id="{0ADA65AC-457E-9CB6-2B5F-5313306A7D8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0401" y="5523043"/>
            <a:ext cx="1102653" cy="309734"/>
          </a:xfrm>
          <a:prstGeom prst="rect">
            <a:avLst/>
          </a:prstGeom>
          <a:ln w="38100" cap="sq">
            <a:noFill/>
            <a:prstDash val="solid"/>
            <a:miter lim="800000"/>
          </a:ln>
          <a:effectLst/>
        </p:spPr>
      </p:pic>
      <p:pic>
        <p:nvPicPr>
          <p:cNvPr id="16" name="Picture 15">
            <a:extLst>
              <a:ext uri="{FF2B5EF4-FFF2-40B4-BE49-F238E27FC236}">
                <a16:creationId xmlns:a16="http://schemas.microsoft.com/office/drawing/2014/main" id="{A490403A-8547-F38A-FF2C-73A4522C7B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9045" y="4945137"/>
            <a:ext cx="1308648" cy="447003"/>
          </a:xfrm>
          <a:prstGeom prst="rect">
            <a:avLst/>
          </a:prstGeom>
          <a:ln w="38100" cap="sq">
            <a:noFill/>
            <a:prstDash val="solid"/>
            <a:miter lim="800000"/>
          </a:ln>
          <a:effectLst/>
        </p:spPr>
      </p:pic>
      <p:pic>
        <p:nvPicPr>
          <p:cNvPr id="17" name="Picture 16">
            <a:extLst>
              <a:ext uri="{FF2B5EF4-FFF2-40B4-BE49-F238E27FC236}">
                <a16:creationId xmlns:a16="http://schemas.microsoft.com/office/drawing/2014/main" id="{9509BC13-3715-3BBD-2343-D908331BDE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2516" y="4484937"/>
            <a:ext cx="1266585" cy="309733"/>
          </a:xfrm>
          <a:prstGeom prst="rect">
            <a:avLst/>
          </a:prstGeom>
          <a:ln w="38100" cap="sq">
            <a:noFill/>
            <a:prstDash val="solid"/>
            <a:miter lim="800000"/>
          </a:ln>
          <a:effectLst/>
        </p:spPr>
      </p:pic>
      <p:pic>
        <p:nvPicPr>
          <p:cNvPr id="43" name="Picture 2" descr="Trent Limited - Wikipedia">
            <a:extLst>
              <a:ext uri="{FF2B5EF4-FFF2-40B4-BE49-F238E27FC236}">
                <a16:creationId xmlns:a16="http://schemas.microsoft.com/office/drawing/2014/main" id="{F547CDAE-5763-6708-3A36-1D70D1ABC6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29706" y="2111793"/>
            <a:ext cx="1027199" cy="4601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24EF5E4B-EF28-9185-D335-92031075AD05}"/>
              </a:ext>
            </a:extLst>
          </p:cNvPr>
          <p:cNvPicPr>
            <a:picLocks noChangeAspect="1"/>
          </p:cNvPicPr>
          <p:nvPr/>
        </p:nvPicPr>
        <p:blipFill>
          <a:blip r:embed="rId16"/>
          <a:stretch>
            <a:fillRect/>
          </a:stretch>
        </p:blipFill>
        <p:spPr>
          <a:xfrm>
            <a:off x="790718" y="3987536"/>
            <a:ext cx="1522411" cy="408244"/>
          </a:xfrm>
          <a:prstGeom prst="rect">
            <a:avLst/>
          </a:prstGeom>
          <a:ln>
            <a:noFill/>
          </a:ln>
          <a:effectLst/>
        </p:spPr>
      </p:pic>
      <p:pic>
        <p:nvPicPr>
          <p:cNvPr id="45" name="Picture 44">
            <a:extLst>
              <a:ext uri="{FF2B5EF4-FFF2-40B4-BE49-F238E27FC236}">
                <a16:creationId xmlns:a16="http://schemas.microsoft.com/office/drawing/2014/main" id="{423B1FB9-B6C0-98B7-7A3E-156995A2D1E2}"/>
              </a:ext>
            </a:extLst>
          </p:cNvPr>
          <p:cNvPicPr>
            <a:picLocks noChangeAspect="1"/>
          </p:cNvPicPr>
          <p:nvPr/>
        </p:nvPicPr>
        <p:blipFill>
          <a:blip r:embed="rId17"/>
          <a:stretch>
            <a:fillRect/>
          </a:stretch>
        </p:blipFill>
        <p:spPr>
          <a:xfrm>
            <a:off x="713968" y="2832383"/>
            <a:ext cx="1012407" cy="309732"/>
          </a:xfrm>
          <a:prstGeom prst="rect">
            <a:avLst/>
          </a:prstGeom>
          <a:ln>
            <a:noFill/>
          </a:ln>
          <a:effectLst/>
        </p:spPr>
      </p:pic>
      <p:pic>
        <p:nvPicPr>
          <p:cNvPr id="46" name="Picture 45">
            <a:extLst>
              <a:ext uri="{FF2B5EF4-FFF2-40B4-BE49-F238E27FC236}">
                <a16:creationId xmlns:a16="http://schemas.microsoft.com/office/drawing/2014/main" id="{F1CFE328-2768-2457-3BC7-0FF1123665D5}"/>
              </a:ext>
            </a:extLst>
          </p:cNvPr>
          <p:cNvPicPr>
            <a:picLocks noChangeAspect="1"/>
          </p:cNvPicPr>
          <p:nvPr/>
        </p:nvPicPr>
        <p:blipFill>
          <a:blip r:embed="rId18"/>
          <a:stretch>
            <a:fillRect/>
          </a:stretch>
        </p:blipFill>
        <p:spPr>
          <a:xfrm>
            <a:off x="1975363" y="2669829"/>
            <a:ext cx="1110001" cy="623596"/>
          </a:xfrm>
          <a:prstGeom prst="rect">
            <a:avLst/>
          </a:prstGeom>
          <a:ln>
            <a:noFill/>
          </a:ln>
          <a:effectLst/>
        </p:spPr>
      </p:pic>
      <p:pic>
        <p:nvPicPr>
          <p:cNvPr id="47" name="Picture 46">
            <a:extLst>
              <a:ext uri="{FF2B5EF4-FFF2-40B4-BE49-F238E27FC236}">
                <a16:creationId xmlns:a16="http://schemas.microsoft.com/office/drawing/2014/main" id="{E548DF48-BD05-069B-56D5-BF65458EF1B0}"/>
              </a:ext>
            </a:extLst>
          </p:cNvPr>
          <p:cNvPicPr>
            <a:picLocks noChangeAspect="1"/>
          </p:cNvPicPr>
          <p:nvPr/>
        </p:nvPicPr>
        <p:blipFill>
          <a:blip r:embed="rId19"/>
          <a:stretch>
            <a:fillRect/>
          </a:stretch>
        </p:blipFill>
        <p:spPr>
          <a:xfrm>
            <a:off x="2276442" y="3406379"/>
            <a:ext cx="998886" cy="747538"/>
          </a:xfrm>
          <a:prstGeom prst="rect">
            <a:avLst/>
          </a:prstGeom>
        </p:spPr>
      </p:pic>
      <p:pic>
        <p:nvPicPr>
          <p:cNvPr id="48" name="Picture 47">
            <a:extLst>
              <a:ext uri="{FF2B5EF4-FFF2-40B4-BE49-F238E27FC236}">
                <a16:creationId xmlns:a16="http://schemas.microsoft.com/office/drawing/2014/main" id="{18434AF1-3237-D9A0-8049-BA2080D89574}"/>
              </a:ext>
            </a:extLst>
          </p:cNvPr>
          <p:cNvPicPr>
            <a:picLocks noChangeAspect="1"/>
          </p:cNvPicPr>
          <p:nvPr/>
        </p:nvPicPr>
        <p:blipFill>
          <a:blip r:embed="rId20"/>
          <a:stretch>
            <a:fillRect/>
          </a:stretch>
        </p:blipFill>
        <p:spPr>
          <a:xfrm>
            <a:off x="2312253" y="5179771"/>
            <a:ext cx="779209" cy="675931"/>
          </a:xfrm>
          <a:prstGeom prst="rect">
            <a:avLst/>
          </a:prstGeom>
          <a:effectLst/>
        </p:spPr>
      </p:pic>
      <p:pic>
        <p:nvPicPr>
          <p:cNvPr id="49" name="Picture 48">
            <a:extLst>
              <a:ext uri="{FF2B5EF4-FFF2-40B4-BE49-F238E27FC236}">
                <a16:creationId xmlns:a16="http://schemas.microsoft.com/office/drawing/2014/main" id="{2AEB682A-FA78-7162-5B9E-16E1497029FD}"/>
              </a:ext>
            </a:extLst>
          </p:cNvPr>
          <p:cNvPicPr>
            <a:picLocks noChangeAspect="1"/>
          </p:cNvPicPr>
          <p:nvPr/>
        </p:nvPicPr>
        <p:blipFill rotWithShape="1">
          <a:blip r:embed="rId21"/>
          <a:srcRect l="6750" t="-2890" r="6111" b="-1"/>
          <a:stretch/>
        </p:blipFill>
        <p:spPr>
          <a:xfrm>
            <a:off x="4605375" y="2413614"/>
            <a:ext cx="1547888" cy="502506"/>
          </a:xfrm>
          <a:prstGeom prst="rect">
            <a:avLst/>
          </a:prstGeom>
        </p:spPr>
      </p:pic>
      <p:pic>
        <p:nvPicPr>
          <p:cNvPr id="50" name="Picture 49">
            <a:extLst>
              <a:ext uri="{FF2B5EF4-FFF2-40B4-BE49-F238E27FC236}">
                <a16:creationId xmlns:a16="http://schemas.microsoft.com/office/drawing/2014/main" id="{C1FE19DB-D947-C40A-3AC0-D35C0CBD56A8}"/>
              </a:ext>
            </a:extLst>
          </p:cNvPr>
          <p:cNvPicPr>
            <a:picLocks noChangeAspect="1"/>
          </p:cNvPicPr>
          <p:nvPr/>
        </p:nvPicPr>
        <p:blipFill rotWithShape="1">
          <a:blip r:embed="rId22"/>
          <a:srcRect l="6951" t="9776" r="8312" b="8972"/>
          <a:stretch/>
        </p:blipFill>
        <p:spPr>
          <a:xfrm>
            <a:off x="5099520" y="3686815"/>
            <a:ext cx="1231612" cy="455314"/>
          </a:xfrm>
          <a:prstGeom prst="rect">
            <a:avLst/>
          </a:prstGeom>
        </p:spPr>
      </p:pic>
      <p:pic>
        <p:nvPicPr>
          <p:cNvPr id="51" name="Picture 50">
            <a:extLst>
              <a:ext uri="{FF2B5EF4-FFF2-40B4-BE49-F238E27FC236}">
                <a16:creationId xmlns:a16="http://schemas.microsoft.com/office/drawing/2014/main" id="{0540E445-8440-168F-FF5E-5A64FAF67247}"/>
              </a:ext>
            </a:extLst>
          </p:cNvPr>
          <p:cNvPicPr>
            <a:picLocks noChangeAspect="1"/>
          </p:cNvPicPr>
          <p:nvPr/>
        </p:nvPicPr>
        <p:blipFill rotWithShape="1">
          <a:blip r:embed="rId23"/>
          <a:srcRect t="19299" b="22061"/>
          <a:stretch/>
        </p:blipFill>
        <p:spPr>
          <a:xfrm>
            <a:off x="5234302" y="4573322"/>
            <a:ext cx="1723396" cy="280430"/>
          </a:xfrm>
          <a:prstGeom prst="rect">
            <a:avLst/>
          </a:prstGeom>
        </p:spPr>
      </p:pic>
      <p:pic>
        <p:nvPicPr>
          <p:cNvPr id="52" name="Picture 51">
            <a:extLst>
              <a:ext uri="{FF2B5EF4-FFF2-40B4-BE49-F238E27FC236}">
                <a16:creationId xmlns:a16="http://schemas.microsoft.com/office/drawing/2014/main" id="{510720BF-AE07-2F33-488C-01E54E4813A1}"/>
              </a:ext>
            </a:extLst>
          </p:cNvPr>
          <p:cNvPicPr>
            <a:picLocks noChangeAspect="1"/>
          </p:cNvPicPr>
          <p:nvPr/>
        </p:nvPicPr>
        <p:blipFill rotWithShape="1">
          <a:blip r:embed="rId24"/>
          <a:srcRect t="21310" b="22004"/>
          <a:stretch/>
        </p:blipFill>
        <p:spPr>
          <a:xfrm>
            <a:off x="4626703" y="4945137"/>
            <a:ext cx="1846379" cy="373189"/>
          </a:xfrm>
          <a:prstGeom prst="rect">
            <a:avLst/>
          </a:prstGeom>
        </p:spPr>
      </p:pic>
      <p:pic>
        <p:nvPicPr>
          <p:cNvPr id="53" name="Picture 52">
            <a:extLst>
              <a:ext uri="{FF2B5EF4-FFF2-40B4-BE49-F238E27FC236}">
                <a16:creationId xmlns:a16="http://schemas.microsoft.com/office/drawing/2014/main" id="{F36CD2EA-F064-B513-A924-1A44FAA5D927}"/>
              </a:ext>
            </a:extLst>
          </p:cNvPr>
          <p:cNvPicPr>
            <a:picLocks noChangeAspect="1"/>
          </p:cNvPicPr>
          <p:nvPr/>
        </p:nvPicPr>
        <p:blipFill>
          <a:blip r:embed="rId25"/>
          <a:stretch>
            <a:fillRect/>
          </a:stretch>
        </p:blipFill>
        <p:spPr>
          <a:xfrm>
            <a:off x="4574560" y="2963029"/>
            <a:ext cx="1454225" cy="558829"/>
          </a:xfrm>
          <a:prstGeom prst="rect">
            <a:avLst/>
          </a:prstGeom>
        </p:spPr>
      </p:pic>
      <p:pic>
        <p:nvPicPr>
          <p:cNvPr id="54" name="Picture 53">
            <a:extLst>
              <a:ext uri="{FF2B5EF4-FFF2-40B4-BE49-F238E27FC236}">
                <a16:creationId xmlns:a16="http://schemas.microsoft.com/office/drawing/2014/main" id="{5EF09371-66CF-27CC-2945-ECFEE284E351}"/>
              </a:ext>
            </a:extLst>
          </p:cNvPr>
          <p:cNvPicPr>
            <a:picLocks noChangeAspect="1"/>
          </p:cNvPicPr>
          <p:nvPr/>
        </p:nvPicPr>
        <p:blipFill rotWithShape="1">
          <a:blip r:embed="rId26"/>
          <a:srcRect l="6402" t="10252"/>
          <a:stretch/>
        </p:blipFill>
        <p:spPr>
          <a:xfrm>
            <a:off x="9054675" y="4133640"/>
            <a:ext cx="1696040" cy="464051"/>
          </a:xfrm>
          <a:prstGeom prst="rect">
            <a:avLst/>
          </a:prstGeom>
        </p:spPr>
      </p:pic>
      <p:pic>
        <p:nvPicPr>
          <p:cNvPr id="55" name="Picture 54">
            <a:extLst>
              <a:ext uri="{FF2B5EF4-FFF2-40B4-BE49-F238E27FC236}">
                <a16:creationId xmlns:a16="http://schemas.microsoft.com/office/drawing/2014/main" id="{120CB164-7C9C-FB9D-EAC0-33DAC2758E02}"/>
              </a:ext>
            </a:extLst>
          </p:cNvPr>
          <p:cNvPicPr>
            <a:picLocks noChangeAspect="1"/>
          </p:cNvPicPr>
          <p:nvPr/>
        </p:nvPicPr>
        <p:blipFill rotWithShape="1">
          <a:blip r:embed="rId27"/>
          <a:srcRect b="19872"/>
          <a:stretch/>
        </p:blipFill>
        <p:spPr>
          <a:xfrm>
            <a:off x="9438996" y="2933339"/>
            <a:ext cx="1321512" cy="493317"/>
          </a:xfrm>
          <a:prstGeom prst="rect">
            <a:avLst/>
          </a:prstGeom>
        </p:spPr>
      </p:pic>
      <p:pic>
        <p:nvPicPr>
          <p:cNvPr id="56" name="Picture 55">
            <a:extLst>
              <a:ext uri="{FF2B5EF4-FFF2-40B4-BE49-F238E27FC236}">
                <a16:creationId xmlns:a16="http://schemas.microsoft.com/office/drawing/2014/main" id="{AC7D03D9-C70E-23F7-4AE4-6E1660955559}"/>
              </a:ext>
            </a:extLst>
          </p:cNvPr>
          <p:cNvPicPr>
            <a:picLocks noChangeAspect="1"/>
          </p:cNvPicPr>
          <p:nvPr/>
        </p:nvPicPr>
        <p:blipFill rotWithShape="1">
          <a:blip r:embed="rId28"/>
          <a:srcRect t="10563" b="12476"/>
          <a:stretch/>
        </p:blipFill>
        <p:spPr>
          <a:xfrm>
            <a:off x="8635799" y="4811889"/>
            <a:ext cx="1696040" cy="702814"/>
          </a:xfrm>
          <a:prstGeom prst="rect">
            <a:avLst/>
          </a:prstGeom>
        </p:spPr>
      </p:pic>
      <p:pic>
        <p:nvPicPr>
          <p:cNvPr id="57" name="Picture 56">
            <a:extLst>
              <a:ext uri="{FF2B5EF4-FFF2-40B4-BE49-F238E27FC236}">
                <a16:creationId xmlns:a16="http://schemas.microsoft.com/office/drawing/2014/main" id="{8ECDA532-52C0-DD44-F412-4CCCBC20A3DF}"/>
              </a:ext>
            </a:extLst>
          </p:cNvPr>
          <p:cNvPicPr>
            <a:picLocks noChangeAspect="1"/>
          </p:cNvPicPr>
          <p:nvPr/>
        </p:nvPicPr>
        <p:blipFill rotWithShape="1">
          <a:blip r:embed="rId29"/>
          <a:srcRect t="11667" b="20922"/>
          <a:stretch/>
        </p:blipFill>
        <p:spPr>
          <a:xfrm>
            <a:off x="8452403" y="3532374"/>
            <a:ext cx="1204545" cy="495548"/>
          </a:xfrm>
          <a:prstGeom prst="rect">
            <a:avLst/>
          </a:prstGeom>
        </p:spPr>
      </p:pic>
      <p:pic>
        <p:nvPicPr>
          <p:cNvPr id="58" name="Picture 57">
            <a:extLst>
              <a:ext uri="{FF2B5EF4-FFF2-40B4-BE49-F238E27FC236}">
                <a16:creationId xmlns:a16="http://schemas.microsoft.com/office/drawing/2014/main" id="{9066C5F1-A1D4-31C3-C690-89DF892D81F8}"/>
              </a:ext>
            </a:extLst>
          </p:cNvPr>
          <p:cNvPicPr>
            <a:picLocks noChangeAspect="1"/>
          </p:cNvPicPr>
          <p:nvPr/>
        </p:nvPicPr>
        <p:blipFill rotWithShape="1">
          <a:blip r:embed="rId30"/>
          <a:srcRect b="13454"/>
          <a:stretch/>
        </p:blipFill>
        <p:spPr>
          <a:xfrm>
            <a:off x="8446428" y="2089881"/>
            <a:ext cx="1537253" cy="703630"/>
          </a:xfrm>
          <a:prstGeom prst="rect">
            <a:avLst/>
          </a:prstGeom>
        </p:spPr>
      </p:pic>
    </p:spTree>
    <p:extLst>
      <p:ext uri="{BB962C8B-B14F-4D97-AF65-F5344CB8AC3E}">
        <p14:creationId xmlns:p14="http://schemas.microsoft.com/office/powerpoint/2010/main" val="242371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2353-5C21-C232-B38F-D252395F4461}"/>
              </a:ext>
            </a:extLst>
          </p:cNvPr>
          <p:cNvSpPr>
            <a:spLocks noGrp="1"/>
          </p:cNvSpPr>
          <p:nvPr>
            <p:ph type="title"/>
          </p:nvPr>
        </p:nvSpPr>
        <p:spPr/>
        <p:txBody>
          <a:bodyPr/>
          <a:lstStyle/>
          <a:p>
            <a:r>
              <a:rPr lang="en-US" dirty="0">
                <a:solidFill>
                  <a:srgbClr val="084E5C"/>
                </a:solidFill>
                <a:latin typeface="+mn-lt"/>
              </a:rPr>
              <a:t>Engagement models</a:t>
            </a:r>
          </a:p>
        </p:txBody>
      </p:sp>
      <p:sp>
        <p:nvSpPr>
          <p:cNvPr id="19" name="Title 1">
            <a:extLst>
              <a:ext uri="{FF2B5EF4-FFF2-40B4-BE49-F238E27FC236}">
                <a16:creationId xmlns:a16="http://schemas.microsoft.com/office/drawing/2014/main" id="{F3EA2534-B6A5-B7A2-E89C-F3CA92C3C179}"/>
              </a:ext>
            </a:extLst>
          </p:cNvPr>
          <p:cNvSpPr txBox="1">
            <a:spLocks/>
          </p:cNvSpPr>
          <p:nvPr/>
        </p:nvSpPr>
        <p:spPr>
          <a:xfrm>
            <a:off x="190500" y="467822"/>
            <a:ext cx="11163300" cy="5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1600" b="0" dirty="0"/>
              <a:t>Flexible ways of working suiting specific requirements</a:t>
            </a:r>
          </a:p>
        </p:txBody>
      </p:sp>
      <p:sp>
        <p:nvSpPr>
          <p:cNvPr id="3" name="Rectangle 2">
            <a:extLst>
              <a:ext uri="{FF2B5EF4-FFF2-40B4-BE49-F238E27FC236}">
                <a16:creationId xmlns:a16="http://schemas.microsoft.com/office/drawing/2014/main" id="{360EC804-91A2-0D13-80AA-5A8A12D9F5E5}"/>
              </a:ext>
            </a:extLst>
          </p:cNvPr>
          <p:cNvSpPr/>
          <p:nvPr/>
        </p:nvSpPr>
        <p:spPr>
          <a:xfrm>
            <a:off x="838200" y="1508991"/>
            <a:ext cx="2304628" cy="2107969"/>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Execution through proactively defining, monitoring, managing &amp; improving processes</a:t>
            </a:r>
          </a:p>
          <a:p>
            <a:pPr marL="171450" indent="-171450">
              <a:buFont typeface="Arial" panose="020B0604020202020204" pitchFamily="34" charset="0"/>
              <a:buChar char="•"/>
            </a:pPr>
            <a:r>
              <a:rPr lang="en-US" sz="1200" dirty="0">
                <a:solidFill>
                  <a:sysClr val="windowText" lastClr="000000"/>
                </a:solidFill>
              </a:rPr>
              <a:t>Control through outcomes, SLAs, KPIs</a:t>
            </a:r>
          </a:p>
          <a:p>
            <a:pPr marL="171450" indent="-171450">
              <a:buFont typeface="Arial" panose="020B0604020202020204" pitchFamily="34" charset="0"/>
              <a:buChar char="•"/>
            </a:pPr>
            <a:r>
              <a:rPr lang="en-US" sz="1200" dirty="0">
                <a:solidFill>
                  <a:sysClr val="windowText" lastClr="000000"/>
                </a:solidFill>
              </a:rPr>
              <a:t>Full ownership for delivery and ability to influence the process</a:t>
            </a:r>
          </a:p>
          <a:p>
            <a:pPr marL="171450" indent="-171450">
              <a:buFont typeface="Arial" panose="020B0604020202020204" pitchFamily="34" charset="0"/>
              <a:buChar char="•"/>
            </a:pPr>
            <a:r>
              <a:rPr lang="en-US" sz="1200" dirty="0">
                <a:solidFill>
                  <a:sysClr val="windowText" lastClr="000000"/>
                </a:solidFill>
              </a:rPr>
              <a:t>Cost of service is pre-agreed/fixed</a:t>
            </a:r>
          </a:p>
          <a:p>
            <a:pPr marL="171450" indent="-171450">
              <a:buFont typeface="Arial" panose="020B0604020202020204" pitchFamily="34" charset="0"/>
              <a:buChar char="•"/>
            </a:pPr>
            <a:r>
              <a:rPr lang="en-US" sz="1200" dirty="0">
                <a:solidFill>
                  <a:sysClr val="windowText" lastClr="000000"/>
                </a:solidFill>
              </a:rPr>
              <a:t>Drive efficiency through CI, automation</a:t>
            </a:r>
          </a:p>
        </p:txBody>
      </p:sp>
      <p:sp>
        <p:nvSpPr>
          <p:cNvPr id="4" name="Rectangle 3">
            <a:extLst>
              <a:ext uri="{FF2B5EF4-FFF2-40B4-BE49-F238E27FC236}">
                <a16:creationId xmlns:a16="http://schemas.microsoft.com/office/drawing/2014/main" id="{528F1289-2354-873E-2156-CCAD60035995}"/>
              </a:ext>
            </a:extLst>
          </p:cNvPr>
          <p:cNvSpPr/>
          <p:nvPr/>
        </p:nvSpPr>
        <p:spPr>
          <a:xfrm>
            <a:off x="3575191" y="1508991"/>
            <a:ext cx="2304628" cy="2107969"/>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One time ad hoc / intermittent activities requiring “on tap” support</a:t>
            </a:r>
          </a:p>
          <a:p>
            <a:pPr marL="171450" indent="-171450">
              <a:buFont typeface="Arial" panose="020B0604020202020204" pitchFamily="34" charset="0"/>
              <a:buChar char="•"/>
            </a:pPr>
            <a:r>
              <a:rPr lang="en-US" sz="1200" dirty="0">
                <a:solidFill>
                  <a:sysClr val="windowText" lastClr="000000"/>
                </a:solidFill>
              </a:rPr>
              <a:t>Short duration of services (2-12 weeks)</a:t>
            </a:r>
          </a:p>
          <a:p>
            <a:pPr marL="171450" indent="-171450">
              <a:buFont typeface="Arial" panose="020B0604020202020204" pitchFamily="34" charset="0"/>
              <a:buChar char="•"/>
            </a:pPr>
            <a:r>
              <a:rPr lang="en-US" sz="1200" dirty="0">
                <a:solidFill>
                  <a:sysClr val="windowText" lastClr="000000"/>
                </a:solidFill>
              </a:rPr>
              <a:t>Deployment of converged capabilities – technology, data, domain and business</a:t>
            </a:r>
          </a:p>
          <a:p>
            <a:pPr marL="171450" indent="-171450">
              <a:buFont typeface="Arial" panose="020B0604020202020204" pitchFamily="34" charset="0"/>
              <a:buChar char="•"/>
            </a:pPr>
            <a:endParaRPr lang="en-US" sz="1200" dirty="0">
              <a:solidFill>
                <a:sysClr val="windowText" lastClr="000000"/>
              </a:solidFill>
            </a:endParaRPr>
          </a:p>
        </p:txBody>
      </p:sp>
      <p:sp>
        <p:nvSpPr>
          <p:cNvPr id="5" name="Rectangle 4">
            <a:extLst>
              <a:ext uri="{FF2B5EF4-FFF2-40B4-BE49-F238E27FC236}">
                <a16:creationId xmlns:a16="http://schemas.microsoft.com/office/drawing/2014/main" id="{81490A8D-58AD-942D-20AB-752708812C93}"/>
              </a:ext>
            </a:extLst>
          </p:cNvPr>
          <p:cNvSpPr/>
          <p:nvPr/>
        </p:nvSpPr>
        <p:spPr>
          <a:xfrm>
            <a:off x="6312182" y="1508991"/>
            <a:ext cx="2304628" cy="2107969"/>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Augment skills not available in house while maintaining responsibility for overall project/program management</a:t>
            </a:r>
          </a:p>
          <a:p>
            <a:pPr marL="171450" indent="-171450">
              <a:buFont typeface="Arial" panose="020B0604020202020204" pitchFamily="34" charset="0"/>
              <a:buChar char="•"/>
            </a:pPr>
            <a:r>
              <a:rPr lang="en-US" sz="1200" dirty="0">
                <a:solidFill>
                  <a:sysClr val="windowText" lastClr="000000"/>
                </a:solidFill>
              </a:rPr>
              <a:t>Ongoing process requiring business knowledge</a:t>
            </a:r>
          </a:p>
          <a:p>
            <a:pPr marL="171450" indent="-171450">
              <a:buFont typeface="Arial" panose="020B0604020202020204" pitchFamily="34" charset="0"/>
              <a:buChar char="•"/>
            </a:pPr>
            <a:r>
              <a:rPr lang="en-US" sz="1200" dirty="0">
                <a:solidFill>
                  <a:sysClr val="windowText" lastClr="000000"/>
                </a:solidFill>
              </a:rPr>
              <a:t>Basket of work requiring similar skills</a:t>
            </a:r>
          </a:p>
          <a:p>
            <a:pPr marL="171450" indent="-171450">
              <a:buFont typeface="Arial" panose="020B0604020202020204" pitchFamily="34" charset="0"/>
              <a:buChar char="•"/>
            </a:pPr>
            <a:r>
              <a:rPr lang="en-US" sz="1200" dirty="0">
                <a:solidFill>
                  <a:sysClr val="windowText" lastClr="000000"/>
                </a:solidFill>
              </a:rPr>
              <a:t>Fully integrated with client’s team</a:t>
            </a:r>
          </a:p>
          <a:p>
            <a:pPr marL="171450" indent="-171450">
              <a:buFont typeface="Arial" panose="020B0604020202020204" pitchFamily="34" charset="0"/>
              <a:buChar char="•"/>
            </a:pPr>
            <a:endParaRPr lang="en-US" sz="1200" dirty="0">
              <a:solidFill>
                <a:sysClr val="windowText" lastClr="000000"/>
              </a:solidFill>
            </a:endParaRPr>
          </a:p>
        </p:txBody>
      </p:sp>
      <p:sp>
        <p:nvSpPr>
          <p:cNvPr id="6" name="Rectangle 5">
            <a:extLst>
              <a:ext uri="{FF2B5EF4-FFF2-40B4-BE49-F238E27FC236}">
                <a16:creationId xmlns:a16="http://schemas.microsoft.com/office/drawing/2014/main" id="{0A40DAA2-BEDA-6FD1-1801-25BEB826A507}"/>
              </a:ext>
            </a:extLst>
          </p:cNvPr>
          <p:cNvSpPr/>
          <p:nvPr/>
        </p:nvSpPr>
        <p:spPr>
          <a:xfrm>
            <a:off x="9049172" y="1508991"/>
            <a:ext cx="2304628" cy="2107969"/>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ysClr val="windowText" lastClr="000000"/>
                </a:solidFill>
              </a:rPr>
              <a:t>Access to underlying product / solution</a:t>
            </a:r>
          </a:p>
          <a:p>
            <a:pPr marL="171450" indent="-171450">
              <a:buFont typeface="Arial" panose="020B0604020202020204" pitchFamily="34" charset="0"/>
              <a:buChar char="•"/>
            </a:pPr>
            <a:r>
              <a:rPr lang="en-US" sz="1200" dirty="0">
                <a:solidFill>
                  <a:sysClr val="windowText" lastClr="000000"/>
                </a:solidFill>
              </a:rPr>
              <a:t>Pricing through no. of licenses, volume of usage and/or period of time</a:t>
            </a: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a:p>
            <a:pPr marL="171450" indent="-171450">
              <a:buFont typeface="Arial" panose="020B0604020202020204" pitchFamily="34" charset="0"/>
              <a:buChar char="•"/>
            </a:pPr>
            <a:endParaRPr lang="en-US" sz="1200" dirty="0">
              <a:solidFill>
                <a:sysClr val="windowText" lastClr="000000"/>
              </a:solidFill>
            </a:endParaRPr>
          </a:p>
        </p:txBody>
      </p:sp>
      <p:sp>
        <p:nvSpPr>
          <p:cNvPr id="8" name="Rectangle 7">
            <a:extLst>
              <a:ext uri="{FF2B5EF4-FFF2-40B4-BE49-F238E27FC236}">
                <a16:creationId xmlns:a16="http://schemas.microsoft.com/office/drawing/2014/main" id="{19214F36-94D8-9171-1636-BFEF4C698707}"/>
              </a:ext>
            </a:extLst>
          </p:cNvPr>
          <p:cNvSpPr/>
          <p:nvPr/>
        </p:nvSpPr>
        <p:spPr>
          <a:xfrm>
            <a:off x="838200" y="1040909"/>
            <a:ext cx="2304628" cy="458541"/>
          </a:xfrm>
          <a:prstGeom prst="rect">
            <a:avLst/>
          </a:prstGeom>
          <a:solidFill>
            <a:schemeClr val="accent2">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Managed services</a:t>
            </a:r>
          </a:p>
        </p:txBody>
      </p:sp>
      <p:sp>
        <p:nvSpPr>
          <p:cNvPr id="10" name="Rectangle 9">
            <a:extLst>
              <a:ext uri="{FF2B5EF4-FFF2-40B4-BE49-F238E27FC236}">
                <a16:creationId xmlns:a16="http://schemas.microsoft.com/office/drawing/2014/main" id="{07D637D1-C423-CD60-DA10-CE13D09C388C}"/>
              </a:ext>
            </a:extLst>
          </p:cNvPr>
          <p:cNvSpPr/>
          <p:nvPr/>
        </p:nvSpPr>
        <p:spPr>
          <a:xfrm>
            <a:off x="3575191" y="1040909"/>
            <a:ext cx="2304628" cy="458541"/>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Project / Outcome based</a:t>
            </a:r>
          </a:p>
        </p:txBody>
      </p:sp>
      <p:sp>
        <p:nvSpPr>
          <p:cNvPr id="11" name="Rectangle 10">
            <a:extLst>
              <a:ext uri="{FF2B5EF4-FFF2-40B4-BE49-F238E27FC236}">
                <a16:creationId xmlns:a16="http://schemas.microsoft.com/office/drawing/2014/main" id="{DB6C6C83-2895-0C10-8533-7BEEBA499A73}"/>
              </a:ext>
            </a:extLst>
          </p:cNvPr>
          <p:cNvSpPr/>
          <p:nvPr/>
        </p:nvSpPr>
        <p:spPr>
          <a:xfrm>
            <a:off x="6312182" y="1040909"/>
            <a:ext cx="2304628" cy="458541"/>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Embedded team</a:t>
            </a:r>
          </a:p>
        </p:txBody>
      </p:sp>
      <p:sp>
        <p:nvSpPr>
          <p:cNvPr id="12" name="Rectangle 11">
            <a:extLst>
              <a:ext uri="{FF2B5EF4-FFF2-40B4-BE49-F238E27FC236}">
                <a16:creationId xmlns:a16="http://schemas.microsoft.com/office/drawing/2014/main" id="{615D6AA1-EB7E-0E18-C258-4C3C5B440721}"/>
              </a:ext>
            </a:extLst>
          </p:cNvPr>
          <p:cNvSpPr/>
          <p:nvPr/>
        </p:nvSpPr>
        <p:spPr>
          <a:xfrm>
            <a:off x="9049172" y="1040909"/>
            <a:ext cx="2304628" cy="458541"/>
          </a:xfrm>
          <a:prstGeom prst="rect">
            <a:avLst/>
          </a:prstGeom>
          <a:solidFill>
            <a:srgbClr val="990000"/>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bg1"/>
                </a:solidFill>
              </a:rPr>
              <a:t>	Subscription based</a:t>
            </a:r>
          </a:p>
        </p:txBody>
      </p:sp>
      <p:pic>
        <p:nvPicPr>
          <p:cNvPr id="2052" name="Picture 4" descr="Full customer care service icon with settings sign, customize, setup,  manage, process symbol | QR Solutions Pvt Ltd">
            <a:extLst>
              <a:ext uri="{FF2B5EF4-FFF2-40B4-BE49-F238E27FC236}">
                <a16:creationId xmlns:a16="http://schemas.microsoft.com/office/drawing/2014/main" id="{9749ADA0-4D4D-3EBE-4356-A271BB259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54" y="974257"/>
            <a:ext cx="609600"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6" name="Picture 8" descr="220,787 Project Management Icon Images, Stock Photos, 3D objects, &amp; Vectors  | Shutterstock">
            <a:extLst>
              <a:ext uri="{FF2B5EF4-FFF2-40B4-BE49-F238E27FC236}">
                <a16:creationId xmlns:a16="http://schemas.microsoft.com/office/drawing/2014/main" id="{6D20C5F3-E443-6420-01E4-26E093975B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49"/>
          <a:stretch/>
        </p:blipFill>
        <p:spPr bwMode="auto">
          <a:xfrm>
            <a:off x="3345694" y="974257"/>
            <a:ext cx="646545" cy="6096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8" name="Picture 10" descr="Premium Vector | Team concept line icon. simple element illustration. team  concept outline symbol design. can be used for web and mobile ui/ux">
            <a:extLst>
              <a:ext uri="{FF2B5EF4-FFF2-40B4-BE49-F238E27FC236}">
                <a16:creationId xmlns:a16="http://schemas.microsoft.com/office/drawing/2014/main" id="{C1DA4A02-CD4B-B2C5-4EA0-E394C7D9F2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81" t="20631" r="23471" b="24623"/>
          <a:stretch/>
        </p:blipFill>
        <p:spPr bwMode="auto">
          <a:xfrm>
            <a:off x="6109316" y="975065"/>
            <a:ext cx="612000" cy="6120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60" name="Picture 12" descr="Subscription - Free technology icons">
            <a:extLst>
              <a:ext uri="{FF2B5EF4-FFF2-40B4-BE49-F238E27FC236}">
                <a16:creationId xmlns:a16="http://schemas.microsoft.com/office/drawing/2014/main" id="{96953941-08ED-F274-39AC-F4A1AB11B3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964179"/>
            <a:ext cx="612000" cy="612000"/>
          </a:xfrm>
          <a:prstGeom prst="ellipse">
            <a:avLst/>
          </a:prstGeom>
          <a:solidFill>
            <a:schemeClr val="bg1"/>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3" name="Rectangle 12">
            <a:extLst>
              <a:ext uri="{FF2B5EF4-FFF2-40B4-BE49-F238E27FC236}">
                <a16:creationId xmlns:a16="http://schemas.microsoft.com/office/drawing/2014/main" id="{9FA8C3DE-2F82-2927-0973-516EBAA22ACC}"/>
              </a:ext>
            </a:extLst>
          </p:cNvPr>
          <p:cNvSpPr/>
          <p:nvPr/>
        </p:nvSpPr>
        <p:spPr>
          <a:xfrm>
            <a:off x="1142203" y="5270935"/>
            <a:ext cx="9928565" cy="612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offer various pricing models which are fit-for-purpose for clients’ need: </a:t>
            </a:r>
          </a:p>
          <a:p>
            <a:pPr algn="ctr"/>
            <a:r>
              <a:rPr lang="en-US" b="1" dirty="0">
                <a:solidFill>
                  <a:schemeClr val="tx1"/>
                </a:solidFill>
              </a:rPr>
              <a:t>Time &amp; Material | Fixed fee | Transaction based | License based | Outcome based (Gain / Value share)</a:t>
            </a:r>
            <a:endParaRPr lang="en-US" sz="1600" b="1" dirty="0">
              <a:solidFill>
                <a:schemeClr val="tx1"/>
              </a:solidFill>
            </a:endParaRPr>
          </a:p>
        </p:txBody>
      </p:sp>
      <p:sp>
        <p:nvSpPr>
          <p:cNvPr id="15" name="Rectangle 14">
            <a:extLst>
              <a:ext uri="{FF2B5EF4-FFF2-40B4-BE49-F238E27FC236}">
                <a16:creationId xmlns:a16="http://schemas.microsoft.com/office/drawing/2014/main" id="{DD02F99B-21DA-3CF3-5BB0-E737BFE99058}"/>
              </a:ext>
            </a:extLst>
          </p:cNvPr>
          <p:cNvSpPr/>
          <p:nvPr/>
        </p:nvSpPr>
        <p:spPr>
          <a:xfrm>
            <a:off x="838200" y="3616341"/>
            <a:ext cx="2304628" cy="1390754"/>
          </a:xfrm>
          <a:prstGeom prst="rect">
            <a:avLst/>
          </a:prstGeom>
          <a:solidFill>
            <a:schemeClr val="bg1">
              <a:lumMod val="9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Outcome-based engagement</a:t>
            </a:r>
          </a:p>
          <a:p>
            <a:pPr marL="171450" indent="-171450">
              <a:buFont typeface="Arial" panose="020B0604020202020204" pitchFamily="34" charset="0"/>
              <a:buChar char="•"/>
            </a:pPr>
            <a:r>
              <a:rPr lang="en-US" sz="1200" dirty="0">
                <a:solidFill>
                  <a:sysClr val="windowText" lastClr="000000"/>
                </a:solidFill>
              </a:rPr>
              <a:t>Fill skill gaps while running processes efficiently</a:t>
            </a:r>
          </a:p>
          <a:p>
            <a:pPr marL="171450" indent="-171450">
              <a:buFont typeface="Arial" panose="020B0604020202020204" pitchFamily="34" charset="0"/>
              <a:buChar char="•"/>
            </a:pPr>
            <a:r>
              <a:rPr lang="en-US" sz="1200" dirty="0">
                <a:solidFill>
                  <a:sysClr val="windowText" lastClr="000000"/>
                </a:solidFill>
              </a:rPr>
              <a:t>Continuous improvement</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Less supervision required</a:t>
            </a:r>
          </a:p>
        </p:txBody>
      </p:sp>
      <p:sp>
        <p:nvSpPr>
          <p:cNvPr id="16" name="Rectangle 15">
            <a:extLst>
              <a:ext uri="{FF2B5EF4-FFF2-40B4-BE49-F238E27FC236}">
                <a16:creationId xmlns:a16="http://schemas.microsoft.com/office/drawing/2014/main" id="{5ADA01FE-E022-EAA7-FB77-00346FEA1965}"/>
              </a:ext>
            </a:extLst>
          </p:cNvPr>
          <p:cNvSpPr/>
          <p:nvPr/>
        </p:nvSpPr>
        <p:spPr>
          <a:xfrm>
            <a:off x="3575191" y="3616341"/>
            <a:ext cx="2304628" cy="1390754"/>
          </a:xfrm>
          <a:prstGeom prst="rect">
            <a:avLst/>
          </a:prstGeom>
          <a:solidFill>
            <a:schemeClr val="bg1">
              <a:lumMod val="9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Flexibility</a:t>
            </a:r>
          </a:p>
          <a:p>
            <a:pPr marL="171450" indent="-171450">
              <a:buFont typeface="Arial" panose="020B0604020202020204" pitchFamily="34" charset="0"/>
              <a:buChar char="•"/>
            </a:pPr>
            <a:r>
              <a:rPr lang="en-US" sz="1200" dirty="0">
                <a:solidFill>
                  <a:sysClr val="windowText" lastClr="000000"/>
                </a:solidFill>
              </a:rPr>
              <a:t>Resource mix will ensure that multiple project requirements are met</a:t>
            </a:r>
          </a:p>
          <a:p>
            <a:pPr marL="171450" indent="-171450">
              <a:buFont typeface="Arial" panose="020B0604020202020204" pitchFamily="34" charset="0"/>
              <a:buChar char="•"/>
            </a:pPr>
            <a:r>
              <a:rPr lang="en-US" sz="1200" dirty="0">
                <a:solidFill>
                  <a:sysClr val="windowText" lastClr="000000"/>
                </a:solidFill>
              </a:rPr>
              <a:t>Provides mitigation for resource attrition</a:t>
            </a:r>
          </a:p>
          <a:p>
            <a:pPr marL="171450" indent="-171450">
              <a:buFont typeface="Arial" panose="020B0604020202020204" pitchFamily="34" charset="0"/>
              <a:buChar char="•"/>
            </a:pPr>
            <a:endParaRPr lang="en-US" sz="1200" dirty="0">
              <a:solidFill>
                <a:sysClr val="windowText" lastClr="000000"/>
              </a:solidFill>
            </a:endParaRPr>
          </a:p>
        </p:txBody>
      </p:sp>
      <p:sp>
        <p:nvSpPr>
          <p:cNvPr id="17" name="Rectangle 16">
            <a:extLst>
              <a:ext uri="{FF2B5EF4-FFF2-40B4-BE49-F238E27FC236}">
                <a16:creationId xmlns:a16="http://schemas.microsoft.com/office/drawing/2014/main" id="{CA91931C-0EFD-BE9A-02A3-9E7477955A05}"/>
              </a:ext>
            </a:extLst>
          </p:cNvPr>
          <p:cNvSpPr/>
          <p:nvPr/>
        </p:nvSpPr>
        <p:spPr>
          <a:xfrm>
            <a:off x="6312182" y="3616341"/>
            <a:ext cx="2304628" cy="1390754"/>
          </a:xfrm>
          <a:prstGeom prst="rect">
            <a:avLst/>
          </a:prstGeom>
          <a:solidFill>
            <a:schemeClr val="bg1">
              <a:lumMod val="9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Dedicated resources for the activity</a:t>
            </a:r>
          </a:p>
          <a:p>
            <a:pPr marL="171450" indent="-171450">
              <a:buFont typeface="Arial" panose="020B0604020202020204" pitchFamily="34" charset="0"/>
              <a:buChar char="•"/>
            </a:pPr>
            <a:r>
              <a:rPr lang="en-US" sz="1200" dirty="0">
                <a:solidFill>
                  <a:sysClr val="windowText" lastClr="000000"/>
                </a:solidFill>
              </a:rPr>
              <a:t>Provisioning of lacking skills</a:t>
            </a:r>
          </a:p>
          <a:p>
            <a:pPr marL="171450" indent="-171450">
              <a:buFont typeface="Arial" panose="020B0604020202020204" pitchFamily="34" charset="0"/>
              <a:buChar char="•"/>
            </a:pPr>
            <a:r>
              <a:rPr lang="en-US" sz="1200" dirty="0">
                <a:solidFill>
                  <a:sysClr val="windowText" lastClr="000000"/>
                </a:solidFill>
              </a:rPr>
              <a:t>Business knowledge is retained</a:t>
            </a:r>
          </a:p>
          <a:p>
            <a:pPr marL="171450" indent="-171450">
              <a:buFont typeface="Arial" panose="020B0604020202020204" pitchFamily="34" charset="0"/>
              <a:buChar char="•"/>
            </a:pPr>
            <a:r>
              <a:rPr lang="en-US" sz="1200" dirty="0">
                <a:solidFill>
                  <a:sysClr val="windowText" lastClr="000000"/>
                </a:solidFill>
              </a:rPr>
              <a:t>Cost arbitrage</a:t>
            </a:r>
          </a:p>
          <a:p>
            <a:pPr marL="171450" indent="-171450">
              <a:buFont typeface="Arial" panose="020B0604020202020204" pitchFamily="34" charset="0"/>
              <a:buChar char="•"/>
            </a:pPr>
            <a:r>
              <a:rPr lang="en-US" sz="1200" dirty="0">
                <a:solidFill>
                  <a:sysClr val="windowText" lastClr="000000"/>
                </a:solidFill>
              </a:rPr>
              <a:t>Better perceived control</a:t>
            </a:r>
          </a:p>
        </p:txBody>
      </p:sp>
      <p:sp>
        <p:nvSpPr>
          <p:cNvPr id="18" name="Rectangle 17">
            <a:extLst>
              <a:ext uri="{FF2B5EF4-FFF2-40B4-BE49-F238E27FC236}">
                <a16:creationId xmlns:a16="http://schemas.microsoft.com/office/drawing/2014/main" id="{9536D32E-9CF7-0605-66A1-AAAEEEA9D2A5}"/>
              </a:ext>
            </a:extLst>
          </p:cNvPr>
          <p:cNvSpPr/>
          <p:nvPr/>
        </p:nvSpPr>
        <p:spPr>
          <a:xfrm>
            <a:off x="9049172" y="3616341"/>
            <a:ext cx="2304628" cy="1390754"/>
          </a:xfrm>
          <a:prstGeom prst="rect">
            <a:avLst/>
          </a:prstGeom>
          <a:solidFill>
            <a:schemeClr val="bg1">
              <a:lumMod val="95000"/>
            </a:schemeClr>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ysClr val="windowText" lastClr="000000"/>
                </a:solidFill>
              </a:rPr>
              <a:t>Benefits</a:t>
            </a:r>
          </a:p>
          <a:p>
            <a:pPr marL="171450" indent="-171450">
              <a:buFont typeface="Arial" panose="020B0604020202020204" pitchFamily="34" charset="0"/>
              <a:buChar char="•"/>
            </a:pPr>
            <a:r>
              <a:rPr lang="en-US" sz="1200" dirty="0">
                <a:solidFill>
                  <a:sysClr val="windowText" lastClr="000000"/>
                </a:solidFill>
              </a:rPr>
              <a:t>Better predictability</a:t>
            </a:r>
          </a:p>
          <a:p>
            <a:pPr marL="171450" indent="-171450">
              <a:buFont typeface="Arial" panose="020B0604020202020204" pitchFamily="34" charset="0"/>
              <a:buChar char="•"/>
            </a:pPr>
            <a:r>
              <a:rPr lang="en-US" sz="1200" dirty="0">
                <a:solidFill>
                  <a:sysClr val="windowText" lastClr="000000"/>
                </a:solidFill>
              </a:rPr>
              <a:t>Lower cost for a committed engagement</a:t>
            </a:r>
          </a:p>
          <a:p>
            <a:endParaRPr lang="en-US" sz="1200" dirty="0">
              <a:solidFill>
                <a:sysClr val="windowText" lastClr="000000"/>
              </a:solidFill>
            </a:endParaRPr>
          </a:p>
        </p:txBody>
      </p:sp>
    </p:spTree>
    <p:extLst>
      <p:ext uri="{BB962C8B-B14F-4D97-AF65-F5344CB8AC3E}">
        <p14:creationId xmlns:p14="http://schemas.microsoft.com/office/powerpoint/2010/main" val="2522463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23538</TotalTime>
  <Words>3034</Words>
  <Application>Microsoft Office PowerPoint</Application>
  <PresentationFormat>Widescreen</PresentationFormat>
  <Paragraphs>518</Paragraphs>
  <Slides>30</Slides>
  <Notes>13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Courier New</vt:lpstr>
      <vt:lpstr>Office Theme</vt:lpstr>
      <vt:lpstr>Exclusive Case Studies on Supply Chain Management Case Study: Sales &amp; Operations Planning 11-Jan-2026</vt:lpstr>
      <vt:lpstr>About SCM Connect Private Limited</vt:lpstr>
      <vt:lpstr>Increasing economic and political uncertainties and changing expectations of stakeholders…</vt:lpstr>
      <vt:lpstr>… are mounting pressure on supply chains to innovate and become more efficient.</vt:lpstr>
      <vt:lpstr>Service offerings</vt:lpstr>
      <vt:lpstr>Why SCM Connect?</vt:lpstr>
      <vt:lpstr>Case Studies</vt:lpstr>
      <vt:lpstr>Key client segments</vt:lpstr>
      <vt:lpstr>Engagement models</vt:lpstr>
      <vt:lpstr>Why offshore supply chain activities to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Welcome to Supply Chain Community !   Mohit Gauba  Email : mohit.gauba@scmconnect.in Mobile : +91 98186 97696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Profile and Overview of Services</dc:title>
  <dc:creator>shubh</dc:creator>
  <cp:lastModifiedBy>Mohit Gauba</cp:lastModifiedBy>
  <cp:revision>262</cp:revision>
  <dcterms:created xsi:type="dcterms:W3CDTF">2024-04-16T10:44:08Z</dcterms:created>
  <dcterms:modified xsi:type="dcterms:W3CDTF">2026-01-11T05:48:30Z</dcterms:modified>
</cp:coreProperties>
</file>